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20"/>
  </p:notesMasterIdLst>
  <p:handoutMasterIdLst>
    <p:handoutMasterId r:id="rId21"/>
  </p:handoutMasterIdLst>
  <p:sldIdLst>
    <p:sldId id="276" r:id="rId3"/>
    <p:sldId id="268" r:id="rId4"/>
    <p:sldId id="258" r:id="rId5"/>
    <p:sldId id="259" r:id="rId6"/>
    <p:sldId id="269" r:id="rId7"/>
    <p:sldId id="275" r:id="rId8"/>
    <p:sldId id="266" r:id="rId9"/>
    <p:sldId id="261" r:id="rId10"/>
    <p:sldId id="271" r:id="rId11"/>
    <p:sldId id="260" r:id="rId12"/>
    <p:sldId id="262" r:id="rId13"/>
    <p:sldId id="264" r:id="rId14"/>
    <p:sldId id="272" r:id="rId15"/>
    <p:sldId id="270" r:id="rId16"/>
    <p:sldId id="277" r:id="rId17"/>
    <p:sldId id="278" r:id="rId18"/>
    <p:sldId id="279" r:id="rId19"/>
  </p:sldIdLst>
  <p:sldSz cx="12192000" cy="68580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5341" autoAdjust="0"/>
  </p:normalViewPr>
  <p:slideViewPr>
    <p:cSldViewPr snapToGrid="0">
      <p:cViewPr varScale="1">
        <p:scale>
          <a:sx n="75" d="100"/>
          <a:sy n="75" d="100"/>
        </p:scale>
        <p:origin x="1056"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4" d="100"/>
          <a:sy n="64" d="100"/>
        </p:scale>
        <p:origin x="337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7788" y="0"/>
            <a:ext cx="2974975" cy="501650"/>
          </a:xfrm>
          <a:prstGeom prst="rect">
            <a:avLst/>
          </a:prstGeom>
        </p:spPr>
        <p:txBody>
          <a:bodyPr vert="horz" lIns="91440" tIns="45720" rIns="91440" bIns="45720" rtlCol="0"/>
          <a:lstStyle>
            <a:lvl1pPr algn="r">
              <a:defRPr sz="1200"/>
            </a:lvl1pPr>
          </a:lstStyle>
          <a:p>
            <a:fld id="{BB24DE16-5981-4227-8D6F-08D3BC23406D}" type="datetimeFigureOut">
              <a:rPr lang="en-GB" smtClean="0"/>
              <a:t>10/10/2016</a:t>
            </a:fld>
            <a:endParaRPr lang="en-GB"/>
          </a:p>
        </p:txBody>
      </p:sp>
      <p:sp>
        <p:nvSpPr>
          <p:cNvPr id="4" name="Footer Placeholder 3"/>
          <p:cNvSpPr>
            <a:spLocks noGrp="1"/>
          </p:cNvSpPr>
          <p:nvPr>
            <p:ph type="ftr" sz="quarter" idx="2"/>
          </p:nvPr>
        </p:nvSpPr>
        <p:spPr>
          <a:xfrm>
            <a:off x="0" y="9494838"/>
            <a:ext cx="2974975"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7788" y="9494838"/>
            <a:ext cx="2974975" cy="501650"/>
          </a:xfrm>
          <a:prstGeom prst="rect">
            <a:avLst/>
          </a:prstGeom>
        </p:spPr>
        <p:txBody>
          <a:bodyPr vert="horz" lIns="91440" tIns="45720" rIns="91440" bIns="45720" rtlCol="0" anchor="b"/>
          <a:lstStyle>
            <a:lvl1pPr algn="r">
              <a:defRPr sz="1200"/>
            </a:lvl1pPr>
          </a:lstStyle>
          <a:p>
            <a:fld id="{CF4AB8AF-6975-4F7A-94DD-AE5A765B138A}" type="slidenum">
              <a:rPr lang="en-GB" smtClean="0"/>
              <a:t>‹#›</a:t>
            </a:fld>
            <a:endParaRPr lang="en-GB"/>
          </a:p>
        </p:txBody>
      </p:sp>
    </p:spTree>
    <p:extLst>
      <p:ext uri="{BB962C8B-B14F-4D97-AF65-F5344CB8AC3E}">
        <p14:creationId xmlns:p14="http://schemas.microsoft.com/office/powerpoint/2010/main" val="677954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GB" dirty="0"/>
          </a:p>
        </p:txBody>
      </p:sp>
      <p:sp>
        <p:nvSpPr>
          <p:cNvPr id="3" name="Date Placeholder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CA515C61-CE6C-4984-ADE0-EE224591F149}" type="datetimeFigureOut">
              <a:rPr lang="en-GB" smtClean="0"/>
              <a:t>10/10/2016</a:t>
            </a:fld>
            <a:endParaRPr lang="en-GB" dirty="0"/>
          </a:p>
        </p:txBody>
      </p:sp>
      <p:sp>
        <p:nvSpPr>
          <p:cNvPr id="4" name="Slide Image Placeholder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6341" tIns="48171" rIns="96341" bIns="48171" rtlCol="0" anchor="ctr"/>
          <a:lstStyle/>
          <a:p>
            <a:endParaRPr lang="en-GB" dirty="0"/>
          </a:p>
        </p:txBody>
      </p:sp>
      <p:sp>
        <p:nvSpPr>
          <p:cNvPr id="5" name="Notes Placeholder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A8023800-C459-4683-A84D-6AB7E79B31B5}" type="slidenum">
              <a:rPr lang="en-GB" smtClean="0"/>
              <a:t>‹#›</a:t>
            </a:fld>
            <a:endParaRPr lang="en-GB" dirty="0"/>
          </a:p>
        </p:txBody>
      </p:sp>
    </p:spTree>
    <p:extLst>
      <p:ext uri="{BB962C8B-B14F-4D97-AF65-F5344CB8AC3E}">
        <p14:creationId xmlns:p14="http://schemas.microsoft.com/office/powerpoint/2010/main" val="1638800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023800-C459-4683-A84D-6AB7E79B31B5}" type="slidenum">
              <a:rPr lang="en-GB" smtClean="0"/>
              <a:t>1</a:t>
            </a:fld>
            <a:endParaRPr lang="en-GB" dirty="0"/>
          </a:p>
        </p:txBody>
      </p:sp>
    </p:spTree>
    <p:extLst>
      <p:ext uri="{BB962C8B-B14F-4D97-AF65-F5344CB8AC3E}">
        <p14:creationId xmlns:p14="http://schemas.microsoft.com/office/powerpoint/2010/main" val="4030393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32M at</a:t>
            </a:r>
            <a:r>
              <a:rPr lang="en-GB" baseline="0" dirty="0" smtClean="0"/>
              <a:t> </a:t>
            </a:r>
            <a:r>
              <a:rPr lang="en-GB" dirty="0" smtClean="0"/>
              <a:t>end</a:t>
            </a:r>
            <a:r>
              <a:rPr lang="en-GB" baseline="0" dirty="0" smtClean="0"/>
              <a:t> 2014.</a:t>
            </a:r>
          </a:p>
          <a:p>
            <a:r>
              <a:rPr lang="en-GB" baseline="0" dirty="0" smtClean="0"/>
              <a:t>With 36MT imports (same as 2014) stocks fall to 20MT; 43MT (Malaysia exports 10MT) stocks fall to 27MT</a:t>
            </a:r>
            <a:r>
              <a:rPr lang="en-GB" baseline="0" smtClean="0"/>
              <a:t>; 46MT </a:t>
            </a:r>
            <a:r>
              <a:rPr lang="en-GB" baseline="0" dirty="0" smtClean="0"/>
              <a:t>stocks stay at 31MT</a:t>
            </a:r>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4098089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413821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300" dirty="0"/>
              <a:t>1945 1; 1955 3; 1965 9; 1980 28; 2013</a:t>
            </a:r>
            <a:r>
              <a:rPr lang="en-GB" dirty="0" smtClean="0"/>
              <a:t> 48 (28-67); 2025</a:t>
            </a:r>
            <a:r>
              <a:rPr lang="en-GB" baseline="0" dirty="0" smtClean="0"/>
              <a:t> 58 (34-81)</a:t>
            </a:r>
            <a:endParaRPr lang="en-GB" dirty="0" smtClean="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211096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5.3MT in 2014</a:t>
            </a:r>
            <a:endParaRPr lang="en-GB" dirty="0"/>
          </a:p>
        </p:txBody>
      </p:sp>
      <p:sp>
        <p:nvSpPr>
          <p:cNvPr id="4" name="Slide Number Placeholder 3"/>
          <p:cNvSpPr>
            <a:spLocks noGrp="1"/>
          </p:cNvSpPr>
          <p:nvPr>
            <p:ph type="sldNum" sz="quarter" idx="10"/>
          </p:nvPr>
        </p:nvSpPr>
        <p:spPr/>
        <p:txBody>
          <a:bodyPr/>
          <a:lstStyle/>
          <a:p>
            <a:fld id="{A8023800-C459-4683-A84D-6AB7E79B31B5}" type="slidenum">
              <a:rPr lang="en-GB" smtClean="0"/>
              <a:t>13</a:t>
            </a:fld>
            <a:endParaRPr lang="en-GB" dirty="0"/>
          </a:p>
        </p:txBody>
      </p:sp>
    </p:spTree>
    <p:extLst>
      <p:ext uri="{BB962C8B-B14F-4D97-AF65-F5344CB8AC3E}">
        <p14:creationId xmlns:p14="http://schemas.microsoft.com/office/powerpoint/2010/main" val="29644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1785542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pPr>
                <a:defRPr/>
              </a:pPr>
              <a:t>15</a:t>
            </a:fld>
            <a:endParaRPr lang="en-US" dirty="0"/>
          </a:p>
        </p:txBody>
      </p:sp>
    </p:spTree>
    <p:extLst>
      <p:ext uri="{BB962C8B-B14F-4D97-AF65-F5344CB8AC3E}">
        <p14:creationId xmlns:p14="http://schemas.microsoft.com/office/powerpoint/2010/main" val="3575341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pPr>
                <a:defRPr/>
              </a:pPr>
              <a:t>16</a:t>
            </a:fld>
            <a:endParaRPr lang="en-US" dirty="0"/>
          </a:p>
        </p:txBody>
      </p:sp>
    </p:spTree>
    <p:extLst>
      <p:ext uri="{BB962C8B-B14F-4D97-AF65-F5344CB8AC3E}">
        <p14:creationId xmlns:p14="http://schemas.microsoft.com/office/powerpoint/2010/main" val="278295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pPr>
                <a:defRPr/>
              </a:pPr>
              <a:t>17</a:t>
            </a:fld>
            <a:endParaRPr lang="en-US" dirty="0"/>
          </a:p>
        </p:txBody>
      </p:sp>
    </p:spTree>
    <p:extLst>
      <p:ext uri="{BB962C8B-B14F-4D97-AF65-F5344CB8AC3E}">
        <p14:creationId xmlns:p14="http://schemas.microsoft.com/office/powerpoint/2010/main" val="3239833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2854127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304MT cumulative by end 2014</a:t>
            </a:r>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10634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351486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470152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F9FD2AC-0381-4D7C-BD89-69DC6D42134E}"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354437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76414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154800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647E85-904F-49DC-B0FA-1F3A5BFBE258}"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316442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p:nvSpPr>
        <p:spPr>
          <a:xfrm>
            <a:off x="-12700" y="6053139"/>
            <a:ext cx="2999317" cy="712787"/>
          </a:xfrm>
          <a:prstGeom prst="rect">
            <a:avLst/>
          </a:prstGeom>
          <a:no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solidFill>
                <a:prstClr val="white"/>
              </a:solidFill>
            </a:endParaRPr>
          </a:p>
        </p:txBody>
      </p:sp>
      <p:sp>
        <p:nvSpPr>
          <p:cNvPr id="4" name="Rectangle 3"/>
          <p:cNvSpPr/>
          <p:nvPr userDrawn="1"/>
        </p:nvSpPr>
        <p:spPr>
          <a:xfrm>
            <a:off x="3145368" y="6043614"/>
            <a:ext cx="9046633" cy="714375"/>
          </a:xfrm>
          <a:prstGeom prst="rect">
            <a:avLst/>
          </a:prstGeom>
          <a:no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solidFill>
                <a:prstClr val="white"/>
              </a:solidFill>
            </a:endParaRPr>
          </a:p>
        </p:txBody>
      </p:sp>
      <p:sp>
        <p:nvSpPr>
          <p:cNvPr id="9" name="Title 1"/>
          <p:cNvSpPr>
            <a:spLocks noGrp="1"/>
          </p:cNvSpPr>
          <p:nvPr>
            <p:ph type="ctrTitle" hasCustomPrompt="1"/>
          </p:nvPr>
        </p:nvSpPr>
        <p:spPr>
          <a:xfrm>
            <a:off x="4720192" y="3140969"/>
            <a:ext cx="6838925" cy="1470025"/>
          </a:xfrm>
          <a:prstGeom prst="rect">
            <a:avLst/>
          </a:prstGeom>
        </p:spPr>
        <p:txBody>
          <a:bodyPr>
            <a:noAutofit/>
          </a:bodyPr>
          <a:lstStyle>
            <a:lvl1pPr marL="0" marR="0" indent="0" algn="r" defTabSz="914400" rtl="0" eaLnBrk="1" fontAlgn="auto" latinLnBrk="0" hangingPunct="1">
              <a:lnSpc>
                <a:spcPct val="100000"/>
              </a:lnSpc>
              <a:spcBef>
                <a:spcPts val="0"/>
              </a:spcBef>
              <a:spcAft>
                <a:spcPts val="0"/>
              </a:spcAft>
              <a:buClrTx/>
              <a:buSzTx/>
              <a:buFontTx/>
              <a:buNone/>
              <a:tabLst/>
              <a:defRPr kumimoji="0" lang="en-GB" sz="2800" b="1" i="0" u="none" strike="noStrike" kern="1200" cap="none" normalizeH="0" baseline="0" smtClean="0">
                <a:ln>
                  <a:noFill/>
                </a:ln>
                <a:solidFill>
                  <a:schemeClr val="accent2">
                    <a:lumMod val="75000"/>
                  </a:schemeClr>
                </a:solidFill>
                <a:effectLst/>
                <a:latin typeface="+mj-lt"/>
              </a:defRPr>
            </a:lvl1pPr>
          </a:lstStyle>
          <a:p>
            <a:pPr lvl="0"/>
            <a:r>
              <a:rPr lang="en-US" noProof="0" dirty="0" smtClean="0"/>
              <a:t>An introduction</a:t>
            </a:r>
            <a:endParaRPr lang="en-GB" noProof="0" dirty="0"/>
          </a:p>
        </p:txBody>
      </p:sp>
      <p:sp>
        <p:nvSpPr>
          <p:cNvPr id="7" name="Rectangle 6"/>
          <p:cNvSpPr/>
          <p:nvPr userDrawn="1"/>
        </p:nvSpPr>
        <p:spPr>
          <a:xfrm>
            <a:off x="4175787" y="980729"/>
            <a:ext cx="6071470" cy="584775"/>
          </a:xfrm>
          <a:prstGeom prst="rect">
            <a:avLst/>
          </a:prstGeom>
        </p:spPr>
        <p:txBody>
          <a:bodyPr wrap="none">
            <a:spAutoFit/>
          </a:bodyPr>
          <a:lstStyle/>
          <a:p>
            <a:pPr fontAlgn="base">
              <a:spcBef>
                <a:spcPct val="0"/>
              </a:spcBef>
              <a:spcAft>
                <a:spcPct val="0"/>
              </a:spcAft>
            </a:pPr>
            <a:r>
              <a:rPr lang="en-GB" sz="3200" b="1" dirty="0">
                <a:solidFill>
                  <a:srgbClr val="002060"/>
                </a:solidFill>
                <a:latin typeface="Goudy Old Style" pitchFamily="18" charset="0"/>
                <a:cs typeface="Arial" charset="0"/>
              </a:rPr>
              <a:t>Haller Metals Economics Limited</a:t>
            </a:r>
            <a:endParaRPr lang="en-GB" sz="32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34893023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865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9917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608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5014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283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4759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4648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32760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750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6" name="Title 1"/>
          <p:cNvSpPr>
            <a:spLocks noGrp="1"/>
          </p:cNvSpPr>
          <p:nvPr>
            <p:ph type="title"/>
          </p:nvPr>
        </p:nvSpPr>
        <p:spPr>
          <a:xfrm>
            <a:off x="79507" y="-97745"/>
            <a:ext cx="11715832" cy="990600"/>
          </a:xfrm>
          <a:prstGeom prst="rect">
            <a:avLst/>
          </a:prstGeom>
        </p:spPr>
        <p:txBody>
          <a:bodyPr/>
          <a:lstStyle>
            <a:lvl1pPr algn="l">
              <a:buNone/>
              <a:defRPr sz="2800" b="1" cap="none">
                <a:solidFill>
                  <a:schemeClr val="accent4"/>
                </a:solidFill>
              </a:defRPr>
            </a:lvl1pPr>
            <a:extLst/>
          </a:lstStyle>
          <a:p>
            <a:r>
              <a:rPr lang="en-US" dirty="0" smtClean="0"/>
              <a:t>Click to edit Master title style</a:t>
            </a:r>
            <a:endParaRPr lang="en-US" dirty="0"/>
          </a:p>
        </p:txBody>
      </p:sp>
      <p:sp>
        <p:nvSpPr>
          <p:cNvPr id="10" name="Content Placeholder 9"/>
          <p:cNvSpPr>
            <a:spLocks noGrp="1"/>
          </p:cNvSpPr>
          <p:nvPr>
            <p:ph sz="quarter" idx="10"/>
          </p:nvPr>
        </p:nvSpPr>
        <p:spPr>
          <a:xfrm>
            <a:off x="79589" y="892856"/>
            <a:ext cx="11715751" cy="5072063"/>
          </a:xfrm>
          <a:prstGeom prst="rect">
            <a:avLst/>
          </a:prstGeom>
        </p:spPr>
        <p:txBody>
          <a:bodyPr/>
          <a:lstStyle>
            <a:lvl1pPr>
              <a:buSzPct val="125000"/>
              <a:buFont typeface="Arial" pitchFamily="34" charset="0"/>
              <a:buChar char="•"/>
              <a:defRPr/>
            </a:lvl1pPr>
            <a:lvl2pPr>
              <a:buSzPct val="125000"/>
              <a:buFont typeface="Arial" pitchFamily="34" charset="0"/>
              <a:buChar char="•"/>
              <a:defRPr/>
            </a:lvl2pPr>
            <a:lvl3pPr>
              <a:buSzPct val="125000"/>
              <a:buFont typeface="Arial" pitchFamily="34" charset="0"/>
              <a:buChar char="•"/>
              <a:defRPr/>
            </a:lvl3pPr>
            <a:lvl4pPr>
              <a:buSzPct val="125000"/>
              <a:buFont typeface="Arial" pitchFamily="34" charset="0"/>
              <a:buChar char="•"/>
              <a:defRPr/>
            </a:lvl4pPr>
            <a:lvl5pPr>
              <a:buSzPct val="1250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2"/>
          <p:cNvSpPr>
            <a:spLocks noGrp="1"/>
          </p:cNvSpPr>
          <p:nvPr>
            <p:ph type="ftr" sz="quarter" idx="11"/>
          </p:nvPr>
        </p:nvSpPr>
        <p:spPr/>
        <p:txBody>
          <a:bodyPr/>
          <a:lstStyle>
            <a:lvl1pPr algn="ctr">
              <a:defRPr sz="1400">
                <a:solidFill>
                  <a:schemeClr val="tx2"/>
                </a:solidFill>
              </a:defRPr>
            </a:lvl1pPr>
            <a:extLst/>
          </a:lstStyle>
          <a:p>
            <a:pPr>
              <a:defRPr/>
            </a:pPr>
            <a:r>
              <a:rPr lang="en-US" dirty="0">
                <a:solidFill>
                  <a:srgbClr val="464646"/>
                </a:solidFill>
              </a:rPr>
              <a:t>Slide </a:t>
            </a:r>
            <a:fld id="{6135DDE5-7590-4C9C-BE77-339460FDDB97}" type="slidenum">
              <a:rPr lang="en-US">
                <a:solidFill>
                  <a:srgbClr val="464646"/>
                </a:solidFill>
              </a:rPr>
              <a:pPr>
                <a:defRPr/>
              </a:pPr>
              <a:t>‹#›</a:t>
            </a:fld>
            <a:endParaRPr lang="en-US" dirty="0">
              <a:solidFill>
                <a:srgbClr val="464646"/>
              </a:solidFill>
            </a:endParaRPr>
          </a:p>
        </p:txBody>
      </p:sp>
      <p:sp>
        <p:nvSpPr>
          <p:cNvPr id="7" name="Rectangle 6"/>
          <p:cNvSpPr/>
          <p:nvPr userDrawn="1"/>
        </p:nvSpPr>
        <p:spPr>
          <a:xfrm>
            <a:off x="7056107" y="6248400"/>
            <a:ext cx="4704523" cy="338554"/>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 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8738247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solidFill>
                <a:prstClr val="white"/>
              </a:solidFill>
            </a:endParaRPr>
          </a:p>
        </p:txBody>
      </p:sp>
      <p:sp>
        <p:nvSpPr>
          <p:cNvPr id="5" name="Rectangle 4"/>
          <p:cNvSpPr/>
          <p:nvPr/>
        </p:nvSpPr>
        <p:spPr>
          <a:xfrm>
            <a:off x="1828800" y="1600200"/>
            <a:ext cx="10363200" cy="990600"/>
          </a:xfrm>
          <a:prstGeom prst="rect">
            <a:avLst/>
          </a:prstGeom>
          <a:no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solidFill>
                <a:prstClr val="white"/>
              </a:solidFill>
            </a:endParaRPr>
          </a:p>
        </p:txBody>
      </p:sp>
      <p:sp>
        <p:nvSpPr>
          <p:cNvPr id="3" name="Text Placeholder 2"/>
          <p:cNvSpPr>
            <a:spLocks noGrp="1"/>
          </p:cNvSpPr>
          <p:nvPr>
            <p:ph type="body" idx="1"/>
          </p:nvPr>
        </p:nvSpPr>
        <p:spPr>
          <a:xfrm>
            <a:off x="1828801" y="2743202"/>
            <a:ext cx="9497484" cy="1673225"/>
          </a:xfrm>
          <a:prstGeom prst="rect">
            <a:avLst/>
          </a:prstGeo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1828800" y="1600200"/>
            <a:ext cx="10160000" cy="990600"/>
          </a:xfrm>
          <a:prstGeom prst="rect">
            <a:avLst/>
          </a:prstGeom>
        </p:spPr>
        <p:txBody>
          <a:bodyPr/>
          <a:lstStyle>
            <a:lvl1pPr algn="l">
              <a:buNone/>
              <a:defRPr sz="4400" b="0" cap="none">
                <a:solidFill>
                  <a:schemeClr val="accent4"/>
                </a:solidFill>
              </a:defRPr>
            </a:lvl1pPr>
            <a:extLst/>
          </a:lstStyle>
          <a:p>
            <a:r>
              <a:rPr lang="en-US" dirty="0" smtClean="0"/>
              <a:t>Click to edit Master title style</a:t>
            </a:r>
            <a:endParaRPr lang="en-US" dirty="0"/>
          </a:p>
        </p:txBody>
      </p:sp>
      <p:sp>
        <p:nvSpPr>
          <p:cNvPr id="7" name="Footer Placeholder 2"/>
          <p:cNvSpPr>
            <a:spLocks noGrp="1"/>
          </p:cNvSpPr>
          <p:nvPr>
            <p:ph type="ftr" sz="quarter" idx="10"/>
          </p:nvPr>
        </p:nvSpPr>
        <p:spPr/>
        <p:txBody>
          <a:bodyPr/>
          <a:lstStyle>
            <a:lvl1pPr algn="ctr">
              <a:defRPr sz="1400">
                <a:solidFill>
                  <a:schemeClr val="tx2"/>
                </a:solidFill>
              </a:defRPr>
            </a:lvl1pPr>
            <a:extLst/>
          </a:lstStyle>
          <a:p>
            <a:pPr>
              <a:defRPr/>
            </a:pPr>
            <a:r>
              <a:rPr lang="en-US" dirty="0">
                <a:solidFill>
                  <a:srgbClr val="464646"/>
                </a:solidFill>
              </a:rPr>
              <a:t>Slide </a:t>
            </a:r>
            <a:fld id="{4D15A85F-6496-48AA-AB19-55A9EB74183F}" type="slidenum">
              <a:rPr lang="en-US">
                <a:solidFill>
                  <a:srgbClr val="464646"/>
                </a:solidFill>
              </a:rPr>
              <a:pPr>
                <a:defRPr/>
              </a:pPr>
              <a:t>‹#›</a:t>
            </a:fld>
            <a:endParaRPr lang="en-US" dirty="0">
              <a:solidFill>
                <a:srgbClr val="464646"/>
              </a:solidFill>
            </a:endParaRPr>
          </a:p>
        </p:txBody>
      </p:sp>
      <p:sp>
        <p:nvSpPr>
          <p:cNvPr id="8" name="Rectangle 7"/>
          <p:cNvSpPr/>
          <p:nvPr userDrawn="1"/>
        </p:nvSpPr>
        <p:spPr>
          <a:xfrm>
            <a:off x="6960096" y="6250112"/>
            <a:ext cx="4896544" cy="338554"/>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 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29190114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160000" y="1142983"/>
            <a:ext cx="5856000" cy="5018584"/>
          </a:xfrm>
          <a:prstGeom prst="rect">
            <a:avLst/>
          </a:prstGeom>
        </p:spPr>
        <p:txBody>
          <a:bodyPr/>
          <a:lstStyle>
            <a:lvl1pPr>
              <a:buSzPct val="125000"/>
              <a:buFont typeface="Arial" pitchFamily="34" charset="0"/>
              <a:buChar char="•"/>
              <a:defRPr/>
            </a:lvl1pPr>
            <a:lvl2pPr>
              <a:buSzPct val="125000"/>
              <a:buFont typeface="Arial" pitchFamily="34" charset="0"/>
              <a:buChar char="•"/>
              <a:defRPr/>
            </a:lvl2pPr>
            <a:lvl3pPr>
              <a:buSzPct val="125000"/>
              <a:buFont typeface="Arial" pitchFamily="34" charset="0"/>
              <a:buChar char="•"/>
              <a:defRPr/>
            </a:lvl3pPr>
            <a:lvl4pPr>
              <a:buSzPct val="125000"/>
              <a:buFont typeface="Arial" pitchFamily="34" charset="0"/>
              <a:buChar char="•"/>
              <a:defRPr/>
            </a:lvl4pPr>
            <a:lvl5pPr>
              <a:buSzPct val="125000"/>
              <a:buFont typeface="Arial" pitchFamily="34" charset="0"/>
              <a:buChar char="•"/>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6176000" y="1142984"/>
            <a:ext cx="5856000" cy="5018583"/>
          </a:xfrm>
          <a:prstGeom prst="rect">
            <a:avLst/>
          </a:prstGeom>
        </p:spPr>
        <p:txBody>
          <a:bodyPr/>
          <a:lstStyle>
            <a:lvl1pPr>
              <a:buSzPct val="125000"/>
              <a:buFont typeface="Arial" pitchFamily="34" charset="0"/>
              <a:buChar char="•"/>
              <a:defRPr/>
            </a:lvl1pPr>
            <a:lvl2pPr>
              <a:buSzPct val="125000"/>
              <a:buFont typeface="Arial" pitchFamily="34" charset="0"/>
              <a:buChar char="•"/>
              <a:defRPr/>
            </a:lvl2pPr>
            <a:lvl3pPr>
              <a:buSzPct val="125000"/>
              <a:buFont typeface="Arial" pitchFamily="34" charset="0"/>
              <a:buChar char="•"/>
              <a:defRPr/>
            </a:lvl3pPr>
            <a:lvl4pPr>
              <a:buSzPct val="125000"/>
              <a:buFont typeface="Arial" pitchFamily="34" charset="0"/>
              <a:buChar char="•"/>
              <a:defRPr/>
            </a:lvl4pPr>
            <a:lvl5pPr>
              <a:buSzPct val="125000"/>
              <a:buFont typeface="Arial" pitchFamily="34" charset="0"/>
              <a:buChar char="•"/>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181471" y="38254"/>
            <a:ext cx="11715832" cy="990600"/>
          </a:xfrm>
          <a:prstGeom prst="rect">
            <a:avLst/>
          </a:prstGeom>
        </p:spPr>
        <p:txBody>
          <a:bodyPr/>
          <a:lstStyle>
            <a:lvl1pPr algn="l">
              <a:buNone/>
              <a:defRPr sz="2800" b="1" cap="none">
                <a:solidFill>
                  <a:schemeClr val="accent4"/>
                </a:solidFill>
              </a:defRPr>
            </a:lvl1pPr>
            <a:extLst/>
          </a:lstStyle>
          <a:p>
            <a:r>
              <a:rPr lang="en-US" dirty="0" smtClean="0"/>
              <a:t>Click to edit Master title style</a:t>
            </a:r>
            <a:endParaRPr lang="en-US" dirty="0"/>
          </a:p>
        </p:txBody>
      </p:sp>
      <p:sp>
        <p:nvSpPr>
          <p:cNvPr id="7" name="Footer Placeholder 2"/>
          <p:cNvSpPr>
            <a:spLocks noGrp="1"/>
          </p:cNvSpPr>
          <p:nvPr>
            <p:ph type="ftr" sz="quarter" idx="15"/>
          </p:nvPr>
        </p:nvSpPr>
        <p:spPr/>
        <p:txBody>
          <a:bodyPr/>
          <a:lstStyle>
            <a:lvl1pPr algn="ctr">
              <a:defRPr sz="1400">
                <a:solidFill>
                  <a:schemeClr val="tx2"/>
                </a:solidFill>
              </a:defRPr>
            </a:lvl1pPr>
            <a:extLst/>
          </a:lstStyle>
          <a:p>
            <a:pPr>
              <a:defRPr/>
            </a:pPr>
            <a:r>
              <a:rPr lang="en-US" dirty="0">
                <a:solidFill>
                  <a:srgbClr val="464646"/>
                </a:solidFill>
              </a:rPr>
              <a:t>Slide </a:t>
            </a:r>
            <a:fld id="{0C3FA780-52C2-4FDE-B61F-E5343BA180D3}" type="slidenum">
              <a:rPr lang="en-US">
                <a:solidFill>
                  <a:srgbClr val="464646"/>
                </a:solidFill>
              </a:rPr>
              <a:pPr>
                <a:defRPr/>
              </a:pPr>
              <a:t>‹#›</a:t>
            </a:fld>
            <a:endParaRPr lang="en-US" dirty="0">
              <a:solidFill>
                <a:srgbClr val="464646"/>
              </a:solidFill>
            </a:endParaRPr>
          </a:p>
        </p:txBody>
      </p:sp>
      <p:sp>
        <p:nvSpPr>
          <p:cNvPr id="8" name="Rectangle 7"/>
          <p:cNvSpPr/>
          <p:nvPr userDrawn="1"/>
        </p:nvSpPr>
        <p:spPr>
          <a:xfrm>
            <a:off x="7152118" y="6242534"/>
            <a:ext cx="4800533" cy="369332"/>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a:t>
            </a:r>
            <a:r>
              <a:rPr lang="en-GB" sz="1800" b="1" dirty="0">
                <a:solidFill>
                  <a:srgbClr val="002060"/>
                </a:solidFill>
                <a:latin typeface="Goudy Old Style" pitchFamily="18" charset="0"/>
                <a:cs typeface="Arial" charset="0"/>
              </a:rPr>
              <a:t> </a:t>
            </a:r>
            <a:r>
              <a:rPr lang="en-GB" sz="1600" b="1" dirty="0">
                <a:solidFill>
                  <a:srgbClr val="002060"/>
                </a:solidFill>
                <a:latin typeface="Goudy Old Style" pitchFamily="18" charset="0"/>
                <a:cs typeface="Arial" charset="0"/>
              </a:rPr>
              <a:t>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21465096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160000" y="1643051"/>
            <a:ext cx="5856000" cy="4421907"/>
          </a:xfrm>
          <a:prstGeom prst="rect">
            <a:avLst/>
          </a:prstGeom>
        </p:spPr>
        <p:txBody>
          <a:bodyPr/>
          <a:lstStyle>
            <a:lvl1pPr>
              <a:buSzPct val="125000"/>
              <a:buFont typeface="Arial" pitchFamily="34" charset="0"/>
              <a:buChar char="•"/>
              <a:defRPr/>
            </a:lvl1pPr>
            <a:lvl2pPr>
              <a:buSzPct val="125000"/>
              <a:buFont typeface="Arial" pitchFamily="34" charset="0"/>
              <a:buChar char="•"/>
              <a:defRPr/>
            </a:lvl2pPr>
            <a:lvl3pPr>
              <a:buSzPct val="125000"/>
              <a:buFont typeface="Arial" pitchFamily="34" charset="0"/>
              <a:buChar char="•"/>
              <a:defRPr/>
            </a:lvl3pPr>
            <a:lvl4pPr>
              <a:buSzPct val="125000"/>
              <a:buFont typeface="Arial" pitchFamily="34" charset="0"/>
              <a:buChar char="•"/>
              <a:defRPr/>
            </a:lvl4pPr>
            <a:lvl5pPr>
              <a:buSzPct val="125000"/>
              <a:buFont typeface="Arial" pitchFamily="34" charset="0"/>
              <a:buChar char="•"/>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6176000" y="1643051"/>
            <a:ext cx="5856000" cy="4421907"/>
          </a:xfrm>
          <a:prstGeom prst="rect">
            <a:avLst/>
          </a:prstGeom>
        </p:spPr>
        <p:txBody>
          <a:bodyPr/>
          <a:lstStyle>
            <a:lvl1pPr>
              <a:buSzPct val="125000"/>
              <a:buFont typeface="Arial" pitchFamily="34" charset="0"/>
              <a:buChar char="•"/>
              <a:defRPr/>
            </a:lvl1pPr>
            <a:lvl2pPr>
              <a:buSzPct val="125000"/>
              <a:buFont typeface="Arial" pitchFamily="34" charset="0"/>
              <a:buChar char="•"/>
              <a:defRPr/>
            </a:lvl2pPr>
            <a:lvl3pPr>
              <a:buSzPct val="125000"/>
              <a:buFont typeface="Arial" pitchFamily="34" charset="0"/>
              <a:buChar char="•"/>
              <a:defRPr/>
            </a:lvl3pPr>
            <a:lvl4pPr>
              <a:buSzPct val="125000"/>
              <a:buFont typeface="Arial" pitchFamily="34" charset="0"/>
              <a:buChar char="•"/>
              <a:defRPr/>
            </a:lvl4pPr>
            <a:lvl5pPr>
              <a:buSzPct val="125000"/>
              <a:buFont typeface="Arial" pitchFamily="34" charset="0"/>
              <a:buChar char="•"/>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8"/>
          </p:nvPr>
        </p:nvSpPr>
        <p:spPr>
          <a:xfrm>
            <a:off x="160000" y="1150228"/>
            <a:ext cx="5856000" cy="349946"/>
          </a:xfrm>
          <a:prstGeom prst="rect">
            <a:avLst/>
          </a:prstGeo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6176000" y="1150228"/>
            <a:ext cx="5856000" cy="349946"/>
          </a:xfrm>
          <a:prstGeom prst="rect">
            <a:avLst/>
          </a:prstGeo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2" name="Title 1"/>
          <p:cNvSpPr>
            <a:spLocks noGrp="1"/>
          </p:cNvSpPr>
          <p:nvPr>
            <p:ph type="title"/>
          </p:nvPr>
        </p:nvSpPr>
        <p:spPr>
          <a:xfrm>
            <a:off x="190459" y="71414"/>
            <a:ext cx="11715832" cy="990600"/>
          </a:xfrm>
          <a:prstGeom prst="rect">
            <a:avLst/>
          </a:prstGeom>
        </p:spPr>
        <p:txBody>
          <a:bodyPr/>
          <a:lstStyle>
            <a:lvl1pPr algn="l">
              <a:buNone/>
              <a:defRPr sz="2800" b="1" cap="none">
                <a:solidFill>
                  <a:schemeClr val="accent4"/>
                </a:solidFill>
              </a:defRPr>
            </a:lvl1pPr>
            <a:extLst/>
          </a:lstStyle>
          <a:p>
            <a:r>
              <a:rPr lang="en-US" dirty="0" smtClean="0"/>
              <a:t>Click to edit Master title style</a:t>
            </a:r>
            <a:endParaRPr lang="en-US" dirty="0"/>
          </a:p>
        </p:txBody>
      </p:sp>
      <p:sp>
        <p:nvSpPr>
          <p:cNvPr id="9" name="Footer Placeholder 2"/>
          <p:cNvSpPr>
            <a:spLocks noGrp="1"/>
          </p:cNvSpPr>
          <p:nvPr>
            <p:ph type="ftr" sz="quarter" idx="20"/>
          </p:nvPr>
        </p:nvSpPr>
        <p:spPr/>
        <p:txBody>
          <a:bodyPr/>
          <a:lstStyle>
            <a:lvl1pPr algn="ctr">
              <a:defRPr sz="1400">
                <a:solidFill>
                  <a:schemeClr val="tx2"/>
                </a:solidFill>
              </a:defRPr>
            </a:lvl1pPr>
            <a:extLst/>
          </a:lstStyle>
          <a:p>
            <a:pPr>
              <a:defRPr/>
            </a:pPr>
            <a:r>
              <a:rPr lang="en-US" dirty="0">
                <a:solidFill>
                  <a:srgbClr val="464646"/>
                </a:solidFill>
              </a:rPr>
              <a:t>Slide </a:t>
            </a:r>
            <a:fld id="{2A67DD41-0826-4C55-BB13-9E09784B691F}" type="slidenum">
              <a:rPr lang="en-US">
                <a:solidFill>
                  <a:srgbClr val="464646"/>
                </a:solidFill>
              </a:rPr>
              <a:pPr>
                <a:defRPr/>
              </a:pPr>
              <a:t>‹#›</a:t>
            </a:fld>
            <a:endParaRPr lang="en-US" dirty="0">
              <a:solidFill>
                <a:srgbClr val="464646"/>
              </a:solidFill>
            </a:endParaRPr>
          </a:p>
        </p:txBody>
      </p:sp>
      <p:sp>
        <p:nvSpPr>
          <p:cNvPr id="10" name="Rectangle 9"/>
          <p:cNvSpPr/>
          <p:nvPr userDrawn="1"/>
        </p:nvSpPr>
        <p:spPr>
          <a:xfrm>
            <a:off x="7248128" y="6248400"/>
            <a:ext cx="4658163" cy="338554"/>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 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8095220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ectangle 4"/>
          <p:cNvSpPr/>
          <p:nvPr/>
        </p:nvSpPr>
        <p:spPr>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solidFill>
                <a:prstClr val="white"/>
              </a:solidFill>
            </a:endParaRPr>
          </a:p>
        </p:txBody>
      </p:sp>
      <p:graphicFrame>
        <p:nvGraphicFramePr>
          <p:cNvPr id="7" name="Group 301"/>
          <p:cNvGraphicFramePr>
            <a:graphicFrameLocks noGrp="1"/>
          </p:cNvGraphicFramePr>
          <p:nvPr>
            <p:extLst/>
          </p:nvPr>
        </p:nvGraphicFramePr>
        <p:xfrm>
          <a:off x="2133600" y="-36073"/>
          <a:ext cx="9731056" cy="792480"/>
        </p:xfrm>
        <a:graphic>
          <a:graphicData uri="http://schemas.openxmlformats.org/drawingml/2006/table">
            <a:tbl>
              <a:tblPr/>
              <a:tblGrid>
                <a:gridCol w="9731056"/>
              </a:tblGrid>
              <a:tr h="144408">
                <a:tc>
                  <a:txBody>
                    <a:bodyPr/>
                    <a:lstStyle/>
                    <a:p>
                      <a:pPr marL="0" marR="0" lvl="0" indent="0" algn="l" defTabSz="914400" rtl="0" eaLnBrk="1" fontAlgn="base" latinLnBrk="0" hangingPunct="1">
                        <a:lnSpc>
                          <a:spcPct val="100000"/>
                        </a:lnSpc>
                        <a:spcBef>
                          <a:spcPct val="0"/>
                        </a:spcBef>
                        <a:spcAft>
                          <a:spcPct val="30000"/>
                        </a:spcAft>
                        <a:buClrTx/>
                        <a:buSzTx/>
                        <a:buFontTx/>
                        <a:buNone/>
                        <a:tabLst/>
                      </a:pPr>
                      <a:endParaRPr kumimoji="0" lang="en-GB" sz="2000" b="1" i="0" u="none" strike="noStrike" kern="1200" cap="none" normalizeH="0" baseline="0" dirty="0" smtClean="0">
                        <a:ln>
                          <a:noFill/>
                        </a:ln>
                        <a:solidFill>
                          <a:schemeClr val="accent2">
                            <a:lumMod val="75000"/>
                          </a:schemeClr>
                        </a:solidFill>
                        <a:effectLst/>
                        <a:latin typeface="Arial" charset="0"/>
                        <a:ea typeface="+mn-ea"/>
                        <a:cs typeface="+mn-cs"/>
                      </a:endParaRPr>
                    </a:p>
                    <a:p>
                      <a:pPr marL="0" marR="0" lvl="0" indent="0" algn="l" defTabSz="914400" rtl="0" eaLnBrk="1" fontAlgn="base" latinLnBrk="0" hangingPunct="1">
                        <a:lnSpc>
                          <a:spcPct val="100000"/>
                        </a:lnSpc>
                        <a:spcBef>
                          <a:spcPct val="0"/>
                        </a:spcBef>
                        <a:spcAft>
                          <a:spcPct val="30000"/>
                        </a:spcAft>
                        <a:buClrTx/>
                        <a:buSzTx/>
                        <a:buFontTx/>
                        <a:buNone/>
                        <a:tabLst/>
                      </a:pPr>
                      <a:endParaRPr kumimoji="0" lang="en-GB" sz="2000" b="1" i="0" u="none" strike="noStrike" kern="1200" cap="none" normalizeH="0" baseline="0" dirty="0" smtClean="0">
                        <a:ln>
                          <a:noFill/>
                        </a:ln>
                        <a:solidFill>
                          <a:schemeClr val="accent2">
                            <a:lumMod val="75000"/>
                          </a:schemeClr>
                        </a:solidFill>
                        <a:effectLst/>
                        <a:latin typeface="Arial" charset="0"/>
                        <a:ea typeface="+mn-ea"/>
                        <a:cs typeface="+mn-cs"/>
                      </a:endParaRPr>
                    </a:p>
                  </a:txBody>
                  <a:tcPr marL="121920" marR="121920"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Picture Placeholder 2"/>
          <p:cNvSpPr>
            <a:spLocks noGrp="1"/>
          </p:cNvSpPr>
          <p:nvPr>
            <p:ph type="pic" idx="1"/>
          </p:nvPr>
        </p:nvSpPr>
        <p:spPr>
          <a:xfrm>
            <a:off x="2089896" y="202692"/>
            <a:ext cx="10115109" cy="4559808"/>
          </a:xfrm>
          <a:prstGeom prst="rect">
            <a:avLst/>
          </a:prstGeom>
          <a:noFill/>
          <a:ln>
            <a:noFill/>
          </a:ln>
        </p:spPr>
        <p:txBody>
          <a:bodyPr/>
          <a:lstStyle>
            <a:lvl1pPr>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133600" y="5486400"/>
            <a:ext cx="97536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14" name="Title 1"/>
          <p:cNvSpPr>
            <a:spLocks noGrp="1"/>
          </p:cNvSpPr>
          <p:nvPr>
            <p:ph type="title"/>
          </p:nvPr>
        </p:nvSpPr>
        <p:spPr>
          <a:xfrm>
            <a:off x="2229036" y="4838700"/>
            <a:ext cx="9810819" cy="990600"/>
          </a:xfrm>
          <a:prstGeom prst="rect">
            <a:avLst/>
          </a:prstGeom>
        </p:spPr>
        <p:txBody>
          <a:bodyPr/>
          <a:lstStyle>
            <a:lvl1pPr algn="l">
              <a:buNone/>
              <a:defRPr sz="2800" b="1" cap="none">
                <a:solidFill>
                  <a:schemeClr val="accent4"/>
                </a:solidFill>
              </a:defRPr>
            </a:lvl1pPr>
            <a:extLst/>
          </a:lstStyle>
          <a:p>
            <a:r>
              <a:rPr lang="en-US" dirty="0" smtClean="0"/>
              <a:t>Click to edit Master title style</a:t>
            </a:r>
            <a:endParaRPr lang="en-US" dirty="0"/>
          </a:p>
        </p:txBody>
      </p:sp>
      <p:sp>
        <p:nvSpPr>
          <p:cNvPr id="8" name="Footer Placeholder 2"/>
          <p:cNvSpPr>
            <a:spLocks noGrp="1"/>
          </p:cNvSpPr>
          <p:nvPr>
            <p:ph type="ftr" sz="quarter" idx="10"/>
          </p:nvPr>
        </p:nvSpPr>
        <p:spPr/>
        <p:txBody>
          <a:bodyPr/>
          <a:lstStyle>
            <a:lvl1pPr algn="ctr">
              <a:defRPr sz="1400">
                <a:solidFill>
                  <a:schemeClr val="tx2"/>
                </a:solidFill>
              </a:defRPr>
            </a:lvl1pPr>
            <a:extLst/>
          </a:lstStyle>
          <a:p>
            <a:pPr>
              <a:defRPr/>
            </a:pPr>
            <a:r>
              <a:rPr lang="en-US" dirty="0">
                <a:solidFill>
                  <a:srgbClr val="464646"/>
                </a:solidFill>
              </a:rPr>
              <a:t>Slide </a:t>
            </a:r>
            <a:fld id="{5F6E5673-4925-473C-A744-60C0138B60F6}" type="slidenum">
              <a:rPr lang="en-US">
                <a:solidFill>
                  <a:srgbClr val="464646"/>
                </a:solidFill>
              </a:rPr>
              <a:pPr>
                <a:defRPr/>
              </a:pPr>
              <a:t>‹#›</a:t>
            </a:fld>
            <a:endParaRPr lang="en-US" dirty="0">
              <a:solidFill>
                <a:srgbClr val="464646"/>
              </a:solidFill>
            </a:endParaRPr>
          </a:p>
        </p:txBody>
      </p:sp>
      <p:sp>
        <p:nvSpPr>
          <p:cNvPr id="9" name="Rectangle 8"/>
          <p:cNvSpPr/>
          <p:nvPr userDrawn="1"/>
        </p:nvSpPr>
        <p:spPr>
          <a:xfrm>
            <a:off x="7152117" y="6248400"/>
            <a:ext cx="4704523" cy="338554"/>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 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16589951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128" y="1981199"/>
            <a:ext cx="10972800" cy="406400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1"/>
          <p:cNvSpPr>
            <a:spLocks noGrp="1"/>
          </p:cNvSpPr>
          <p:nvPr>
            <p:ph type="title"/>
          </p:nvPr>
        </p:nvSpPr>
        <p:spPr>
          <a:xfrm>
            <a:off x="645128" y="172103"/>
            <a:ext cx="10972800" cy="637449"/>
          </a:xfrm>
          <a:prstGeom prst="rect">
            <a:avLst/>
          </a:prstGeom>
        </p:spPr>
        <p:txBody>
          <a:bodyPr/>
          <a:lstStyle>
            <a:lvl1pPr>
              <a:defRPr>
                <a:solidFill>
                  <a:schemeClr val="accent4"/>
                </a:solidFill>
              </a:defRPr>
            </a:lvl1pPr>
          </a:lstStyle>
          <a:p>
            <a:r>
              <a:rPr lang="en-GB" dirty="0" smtClean="0"/>
              <a:t>Click to edit Master title style</a:t>
            </a:r>
            <a:endParaRPr lang="en-US" dirty="0"/>
          </a:p>
        </p:txBody>
      </p:sp>
    </p:spTree>
    <p:extLst>
      <p:ext uri="{BB962C8B-B14F-4D97-AF65-F5344CB8AC3E}">
        <p14:creationId xmlns:p14="http://schemas.microsoft.com/office/powerpoint/2010/main" val="3491244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229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279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Footer Placeholder 2"/>
          <p:cNvSpPr>
            <a:spLocks noGrp="1"/>
          </p:cNvSpPr>
          <p:nvPr>
            <p:ph type="ftr" sz="quarter" idx="3"/>
          </p:nvPr>
        </p:nvSpPr>
        <p:spPr>
          <a:xfrm>
            <a:off x="5505451" y="6248401"/>
            <a:ext cx="1181100" cy="365125"/>
          </a:xfrm>
          <a:prstGeom prst="rect">
            <a:avLst/>
          </a:prstGeom>
        </p:spPr>
        <p:txBody>
          <a:bodyPr vert="horz" anchor="ctr"/>
          <a:lstStyle>
            <a:lvl1pPr algn="ctr" fontAlgn="auto">
              <a:spcBef>
                <a:spcPts val="0"/>
              </a:spcBef>
              <a:spcAft>
                <a:spcPts val="0"/>
              </a:spcAft>
              <a:defRPr sz="1400">
                <a:solidFill>
                  <a:schemeClr val="tx2"/>
                </a:solidFill>
                <a:latin typeface="+mn-lt"/>
                <a:cs typeface="+mn-cs"/>
              </a:defRPr>
            </a:lvl1pPr>
            <a:extLst/>
          </a:lstStyle>
          <a:p>
            <a:pPr>
              <a:defRPr/>
            </a:pPr>
            <a:r>
              <a:rPr lang="en-US" dirty="0">
                <a:solidFill>
                  <a:srgbClr val="464646"/>
                </a:solidFill>
              </a:rPr>
              <a:t>Slide </a:t>
            </a:r>
            <a:fld id="{F1629C0E-43FC-4BB3-A582-76B744B95F09}" type="slidenum">
              <a:rPr lang="en-US">
                <a:solidFill>
                  <a:srgbClr val="464646"/>
                </a:solidFill>
              </a:rPr>
              <a:pPr>
                <a:defRPr/>
              </a:pPr>
              <a:t>‹#›</a:t>
            </a:fld>
            <a:endParaRPr lang="en-US" dirty="0">
              <a:solidFill>
                <a:srgbClr val="464646"/>
              </a:solidFill>
            </a:endParaRPr>
          </a:p>
        </p:txBody>
      </p:sp>
      <p:sp>
        <p:nvSpPr>
          <p:cNvPr id="4" name="Rectangle 3"/>
          <p:cNvSpPr/>
          <p:nvPr userDrawn="1"/>
        </p:nvSpPr>
        <p:spPr>
          <a:xfrm>
            <a:off x="6960096" y="6248400"/>
            <a:ext cx="4800533" cy="338554"/>
          </a:xfrm>
          <a:prstGeom prst="rect">
            <a:avLst/>
          </a:prstGeom>
        </p:spPr>
        <p:txBody>
          <a:bodyPr wrap="square">
            <a:spAutoFit/>
          </a:bodyPr>
          <a:lstStyle/>
          <a:p>
            <a:pPr fontAlgn="base">
              <a:spcBef>
                <a:spcPct val="0"/>
              </a:spcBef>
              <a:spcAft>
                <a:spcPct val="0"/>
              </a:spcAft>
            </a:pPr>
            <a:r>
              <a:rPr lang="en-GB" sz="1600" b="1" dirty="0">
                <a:solidFill>
                  <a:srgbClr val="002060"/>
                </a:solidFill>
                <a:latin typeface="Goudy Old Style" pitchFamily="18" charset="0"/>
                <a:cs typeface="Arial" charset="0"/>
              </a:rPr>
              <a:t>Haller Metals Economics Limited</a:t>
            </a:r>
            <a:endParaRPr lang="en-GB" sz="1600" dirty="0">
              <a:solidFill>
                <a:srgbClr val="002060"/>
              </a:solidFill>
              <a:latin typeface="Goudy Old Style" pitchFamily="18" charset="0"/>
              <a:cs typeface="Arial" charset="0"/>
            </a:endParaRPr>
          </a:p>
        </p:txBody>
      </p:sp>
    </p:spTree>
    <p:extLst>
      <p:ext uri="{BB962C8B-B14F-4D97-AF65-F5344CB8AC3E}">
        <p14:creationId xmlns:p14="http://schemas.microsoft.com/office/powerpoint/2010/main" val="4285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dt="0"/>
  <p:txStyles>
    <p:titleStyle>
      <a:lvl1pPr algn="l" rtl="0" eaLnBrk="0" fontAlgn="base" hangingPunct="0">
        <a:spcBef>
          <a:spcPct val="0"/>
        </a:spcBef>
        <a:spcAft>
          <a:spcPct val="0"/>
        </a:spcAft>
        <a:defRPr sz="2400" b="1" kern="1200">
          <a:solidFill>
            <a:srgbClr val="C00000"/>
          </a:solidFill>
          <a:latin typeface="+mj-lt"/>
          <a:ea typeface="+mj-ea"/>
          <a:cs typeface="+mj-cs"/>
        </a:defRPr>
      </a:lvl1pPr>
      <a:lvl2pPr algn="l" rtl="0" eaLnBrk="0" fontAlgn="base" hangingPunct="0">
        <a:spcBef>
          <a:spcPct val="0"/>
        </a:spcBef>
        <a:spcAft>
          <a:spcPct val="0"/>
        </a:spcAft>
        <a:defRPr sz="2400" b="1">
          <a:solidFill>
            <a:srgbClr val="C00000"/>
          </a:solidFill>
          <a:latin typeface="Calibri" pitchFamily="34" charset="0"/>
        </a:defRPr>
      </a:lvl2pPr>
      <a:lvl3pPr algn="l" rtl="0" eaLnBrk="0" fontAlgn="base" hangingPunct="0">
        <a:spcBef>
          <a:spcPct val="0"/>
        </a:spcBef>
        <a:spcAft>
          <a:spcPct val="0"/>
        </a:spcAft>
        <a:defRPr sz="2400" b="1">
          <a:solidFill>
            <a:srgbClr val="C00000"/>
          </a:solidFill>
          <a:latin typeface="Calibri" pitchFamily="34" charset="0"/>
        </a:defRPr>
      </a:lvl3pPr>
      <a:lvl4pPr algn="l" rtl="0" eaLnBrk="0" fontAlgn="base" hangingPunct="0">
        <a:spcBef>
          <a:spcPct val="0"/>
        </a:spcBef>
        <a:spcAft>
          <a:spcPct val="0"/>
        </a:spcAft>
        <a:defRPr sz="2400" b="1">
          <a:solidFill>
            <a:srgbClr val="C00000"/>
          </a:solidFill>
          <a:latin typeface="Calibri" pitchFamily="34" charset="0"/>
        </a:defRPr>
      </a:lvl4pPr>
      <a:lvl5pPr algn="l" rtl="0" eaLnBrk="0" fontAlgn="base" hangingPunct="0">
        <a:spcBef>
          <a:spcPct val="0"/>
        </a:spcBef>
        <a:spcAft>
          <a:spcPct val="0"/>
        </a:spcAft>
        <a:defRPr sz="2400" b="1">
          <a:solidFill>
            <a:srgbClr val="C00000"/>
          </a:solidFill>
          <a:latin typeface="Calibri" pitchFamily="34" charset="0"/>
        </a:defRPr>
      </a:lvl5pPr>
      <a:lvl6pPr marL="457200" algn="l" rtl="0" fontAlgn="base">
        <a:spcBef>
          <a:spcPct val="0"/>
        </a:spcBef>
        <a:spcAft>
          <a:spcPct val="0"/>
        </a:spcAft>
        <a:defRPr sz="2400" b="1">
          <a:solidFill>
            <a:srgbClr val="C00000"/>
          </a:solidFill>
          <a:latin typeface="Calibri" pitchFamily="34" charset="0"/>
        </a:defRPr>
      </a:lvl6pPr>
      <a:lvl7pPr marL="914400" algn="l" rtl="0" fontAlgn="base">
        <a:spcBef>
          <a:spcPct val="0"/>
        </a:spcBef>
        <a:spcAft>
          <a:spcPct val="0"/>
        </a:spcAft>
        <a:defRPr sz="2400" b="1">
          <a:solidFill>
            <a:srgbClr val="C00000"/>
          </a:solidFill>
          <a:latin typeface="Calibri" pitchFamily="34" charset="0"/>
        </a:defRPr>
      </a:lvl7pPr>
      <a:lvl8pPr marL="1371600" algn="l" rtl="0" fontAlgn="base">
        <a:spcBef>
          <a:spcPct val="0"/>
        </a:spcBef>
        <a:spcAft>
          <a:spcPct val="0"/>
        </a:spcAft>
        <a:defRPr sz="2400" b="1">
          <a:solidFill>
            <a:srgbClr val="C00000"/>
          </a:solidFill>
          <a:latin typeface="Calibri" pitchFamily="34" charset="0"/>
        </a:defRPr>
      </a:lvl8pPr>
      <a:lvl9pPr marL="1828800" algn="l" rtl="0" fontAlgn="base">
        <a:spcBef>
          <a:spcPct val="0"/>
        </a:spcBef>
        <a:spcAft>
          <a:spcPct val="0"/>
        </a:spcAft>
        <a:defRPr sz="2400" b="1">
          <a:solidFill>
            <a:srgbClr val="C00000"/>
          </a:solidFill>
          <a:latin typeface="Calibri" pitchFamily="34" charset="0"/>
        </a:defRPr>
      </a:lvl9pPr>
      <a:extLst/>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AD424-C3E9-4A38-8AE1-5F5391B857A8}" type="datetimeFigureOut">
              <a:rPr lang="en-GB" smtClean="0">
                <a:solidFill>
                  <a:prstClr val="black">
                    <a:tint val="75000"/>
                  </a:prstClr>
                </a:solidFill>
              </a:rPr>
              <a:pPr/>
              <a:t>10/10/2016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C5579-103E-443A-9FE2-EB24649C61B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0345256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2348881"/>
            <a:ext cx="5758408" cy="650503"/>
          </a:xfrm>
        </p:spPr>
        <p:txBody>
          <a:bodyPr>
            <a:noAutofit/>
          </a:bodyPr>
          <a:lstStyle/>
          <a:p>
            <a:pPr algn="l"/>
            <a:r>
              <a:rPr lang="en-GB" sz="2000" dirty="0"/>
              <a:t/>
            </a:r>
            <a:br>
              <a:rPr lang="en-GB" sz="2000" dirty="0"/>
            </a:br>
            <a:r>
              <a:rPr lang="en-GB" sz="2000" dirty="0"/>
              <a:t/>
            </a:r>
            <a:br>
              <a:rPr lang="en-GB" sz="2000" dirty="0"/>
            </a:br>
            <a:r>
              <a:rPr lang="en-GB" sz="2000" dirty="0"/>
              <a:t/>
            </a:r>
            <a:br>
              <a:rPr lang="en-GB" sz="2000" dirty="0"/>
            </a:br>
            <a:r>
              <a:rPr lang="en-GB" sz="2000" dirty="0"/>
              <a:t>Martin Haller, Haller Metals Economics Limited</a:t>
            </a:r>
            <a:br>
              <a:rPr lang="en-GB" sz="2000" dirty="0"/>
            </a:br>
            <a:r>
              <a:rPr lang="en-GB" sz="2000" dirty="0"/>
              <a:t/>
            </a:r>
            <a:br>
              <a:rPr lang="en-GB" sz="2000" dirty="0"/>
            </a:br>
            <a:r>
              <a:rPr lang="en-GB" sz="2000" dirty="0"/>
              <a:t/>
            </a:r>
            <a:br>
              <a:rPr lang="en-GB" sz="2000" dirty="0"/>
            </a:br>
            <a:endParaRPr lang="en-GB" sz="2000" dirty="0"/>
          </a:p>
        </p:txBody>
      </p:sp>
      <p:cxnSp>
        <p:nvCxnSpPr>
          <p:cNvPr id="6" name="Straight Connector 5"/>
          <p:cNvCxnSpPr/>
          <p:nvPr/>
        </p:nvCxnSpPr>
        <p:spPr>
          <a:xfrm>
            <a:off x="1524000" y="486916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4"/>
          <p:cNvSpPr txBox="1">
            <a:spLocks noChangeArrowheads="1"/>
          </p:cNvSpPr>
          <p:nvPr/>
        </p:nvSpPr>
        <p:spPr>
          <a:xfrm>
            <a:off x="1910773" y="3645024"/>
            <a:ext cx="8370887" cy="622300"/>
          </a:xfrm>
          <a:prstGeom prst="rect">
            <a:avLst/>
          </a:prstGeom>
        </p:spPr>
        <p:txBody>
          <a:bodyPr vert="horz" lIns="91440" tIns="45720" rIns="91440" bIns="45720" rtlCol="0" anchor="ctr">
            <a:normAutofit/>
          </a:bodyPr>
          <a:lstStyle/>
          <a:p>
            <a:pPr>
              <a:spcBef>
                <a:spcPct val="0"/>
              </a:spcBef>
              <a:defRPr/>
            </a:pPr>
            <a:r>
              <a:rPr lang="en-US" sz="2800" dirty="0">
                <a:solidFill>
                  <a:prstClr val="black"/>
                </a:solidFill>
                <a:ea typeface="ＭＳ Ｐゴシック" pitchFamily="-83" charset="-128"/>
                <a:cs typeface="ＭＳ Ｐゴシック" pitchFamily="-83" charset="-128"/>
              </a:rPr>
              <a:t>Indonesia – one year on from the ban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5954" y="0"/>
            <a:ext cx="9144000" cy="1945532"/>
          </a:xfrm>
          <a:prstGeom prst="rect">
            <a:avLst/>
          </a:prstGeom>
        </p:spPr>
      </p:pic>
    </p:spTree>
    <p:extLst>
      <p:ext uri="{BB962C8B-B14F-4D97-AF65-F5344CB8AC3E}">
        <p14:creationId xmlns:p14="http://schemas.microsoft.com/office/powerpoint/2010/main" val="793424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58016" y="334385"/>
            <a:ext cx="8979405" cy="805797"/>
          </a:xfrm>
        </p:spPr>
        <p:txBody>
          <a:bodyPr>
            <a:normAutofit/>
          </a:bodyPr>
          <a:lstStyle/>
          <a:p>
            <a:r>
              <a:rPr lang="en-GB" sz="2800" dirty="0"/>
              <a:t>What’s happening to </a:t>
            </a:r>
            <a:r>
              <a:rPr lang="en-GB" sz="2800" dirty="0" smtClean="0"/>
              <a:t>China’s ‘bauxite stockpile’?</a:t>
            </a:r>
            <a:endParaRPr lang="en-GB" sz="2800" dirty="0"/>
          </a:p>
        </p:txBody>
      </p:sp>
      <p:sp>
        <p:nvSpPr>
          <p:cNvPr id="5" name="TextBox 4"/>
          <p:cNvSpPr txBox="1"/>
          <p:nvPr/>
        </p:nvSpPr>
        <p:spPr>
          <a:xfrm>
            <a:off x="1379937" y="6154185"/>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HMEL</a:t>
            </a:r>
          </a:p>
        </p:txBody>
      </p:sp>
      <p:sp>
        <p:nvSpPr>
          <p:cNvPr id="6" name="TextBox 5"/>
          <p:cNvSpPr txBox="1"/>
          <p:nvPr/>
        </p:nvSpPr>
        <p:spPr>
          <a:xfrm>
            <a:off x="9349691" y="2261482"/>
            <a:ext cx="2019300" cy="369332"/>
          </a:xfrm>
          <a:prstGeom prst="rect">
            <a:avLst/>
          </a:prstGeom>
          <a:noFill/>
        </p:spPr>
        <p:txBody>
          <a:bodyPr wrap="square" rtlCol="0">
            <a:spAutoFit/>
          </a:bodyPr>
          <a:lstStyle/>
          <a:p>
            <a:r>
              <a:rPr lang="en-GB" b="1" dirty="0" smtClean="0">
                <a:solidFill>
                  <a:srgbClr val="002060"/>
                </a:solidFill>
              </a:rPr>
              <a:t>Import level 2015</a:t>
            </a:r>
            <a:endParaRPr lang="en-GB" b="1" dirty="0">
              <a:solidFill>
                <a:srgbClr val="002060"/>
              </a:solidFill>
            </a:endParaRPr>
          </a:p>
        </p:txBody>
      </p:sp>
      <p:sp>
        <p:nvSpPr>
          <p:cNvPr id="8" name="TextBox 7"/>
          <p:cNvSpPr txBox="1"/>
          <p:nvPr/>
        </p:nvSpPr>
        <p:spPr>
          <a:xfrm>
            <a:off x="10858500" y="3179943"/>
            <a:ext cx="876300" cy="369332"/>
          </a:xfrm>
          <a:prstGeom prst="rect">
            <a:avLst/>
          </a:prstGeom>
          <a:noFill/>
        </p:spPr>
        <p:txBody>
          <a:bodyPr wrap="square" rtlCol="0">
            <a:spAutoFit/>
          </a:bodyPr>
          <a:lstStyle/>
          <a:p>
            <a:r>
              <a:rPr lang="en-GB" b="1" dirty="0" smtClean="0">
                <a:solidFill>
                  <a:srgbClr val="002060"/>
                </a:solidFill>
              </a:rPr>
              <a:t>43 MT</a:t>
            </a:r>
            <a:endParaRPr lang="en-GB" b="1" dirty="0">
              <a:solidFill>
                <a:srgbClr val="002060"/>
              </a:solidFill>
            </a:endParaRPr>
          </a:p>
        </p:txBody>
      </p:sp>
      <p:sp>
        <p:nvSpPr>
          <p:cNvPr id="9" name="TextBox 8"/>
          <p:cNvSpPr txBox="1"/>
          <p:nvPr/>
        </p:nvSpPr>
        <p:spPr>
          <a:xfrm>
            <a:off x="10858500" y="3573951"/>
            <a:ext cx="825500" cy="369332"/>
          </a:xfrm>
          <a:prstGeom prst="rect">
            <a:avLst/>
          </a:prstGeom>
          <a:noFill/>
        </p:spPr>
        <p:txBody>
          <a:bodyPr wrap="square" rtlCol="0">
            <a:spAutoFit/>
          </a:bodyPr>
          <a:lstStyle/>
          <a:p>
            <a:r>
              <a:rPr lang="en-GB" b="1" dirty="0" smtClean="0">
                <a:solidFill>
                  <a:srgbClr val="002060"/>
                </a:solidFill>
              </a:rPr>
              <a:t>36 MT</a:t>
            </a:r>
            <a:endParaRPr lang="en-GB" b="1" dirty="0">
              <a:solidFill>
                <a:srgbClr val="002060"/>
              </a:solidFill>
            </a:endParaRPr>
          </a:p>
        </p:txBody>
      </p:sp>
      <p:sp>
        <p:nvSpPr>
          <p:cNvPr id="10" name="Down Arrow 9"/>
          <p:cNvSpPr/>
          <p:nvPr/>
        </p:nvSpPr>
        <p:spPr>
          <a:xfrm rot="5400000">
            <a:off x="9899895" y="2387001"/>
            <a:ext cx="179785" cy="1280193"/>
          </a:xfrm>
          <a:prstGeom prst="downArrow">
            <a:avLst>
              <a:gd name="adj1" fmla="val 3464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10858500" y="2809846"/>
            <a:ext cx="876300" cy="369332"/>
          </a:xfrm>
          <a:prstGeom prst="rect">
            <a:avLst/>
          </a:prstGeom>
          <a:noFill/>
        </p:spPr>
        <p:txBody>
          <a:bodyPr wrap="square" rtlCol="0">
            <a:spAutoFit/>
          </a:bodyPr>
          <a:lstStyle/>
          <a:p>
            <a:r>
              <a:rPr lang="en-GB" b="1" dirty="0" smtClean="0">
                <a:solidFill>
                  <a:srgbClr val="002060"/>
                </a:solidFill>
              </a:rPr>
              <a:t>46 MT</a:t>
            </a:r>
            <a:endParaRPr lang="en-GB" b="1" dirty="0">
              <a:solidFill>
                <a:srgbClr val="002060"/>
              </a:solidFill>
            </a:endParaRPr>
          </a:p>
        </p:txBody>
      </p:sp>
      <p:sp>
        <p:nvSpPr>
          <p:cNvPr id="12" name="Down Arrow 11"/>
          <p:cNvSpPr/>
          <p:nvPr/>
        </p:nvSpPr>
        <p:spPr>
          <a:xfrm rot="5400000">
            <a:off x="9918183" y="2710089"/>
            <a:ext cx="179785" cy="1280193"/>
          </a:xfrm>
          <a:prstGeom prst="downArrow">
            <a:avLst>
              <a:gd name="adj1" fmla="val 3464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Down Arrow 12"/>
          <p:cNvSpPr/>
          <p:nvPr/>
        </p:nvSpPr>
        <p:spPr>
          <a:xfrm rot="5400000">
            <a:off x="9936471" y="3118521"/>
            <a:ext cx="179785" cy="1280193"/>
          </a:xfrm>
          <a:prstGeom prst="downArrow">
            <a:avLst>
              <a:gd name="adj1" fmla="val 3464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7" name="Picture 26"/>
          <p:cNvPicPr>
            <a:picLocks noChangeAspect="1"/>
          </p:cNvPicPr>
          <p:nvPr/>
        </p:nvPicPr>
        <p:blipFill>
          <a:blip r:embed="rId3"/>
          <a:stretch>
            <a:fillRect/>
          </a:stretch>
        </p:blipFill>
        <p:spPr>
          <a:xfrm>
            <a:off x="2038157" y="1217893"/>
            <a:ext cx="8090093" cy="4444369"/>
          </a:xfrm>
          <a:prstGeom prst="rect">
            <a:avLst/>
          </a:prstGeom>
        </p:spPr>
      </p:pic>
      <p:sp>
        <p:nvSpPr>
          <p:cNvPr id="29" name="Down Arrow 28"/>
          <p:cNvSpPr/>
          <p:nvPr/>
        </p:nvSpPr>
        <p:spPr>
          <a:xfrm rot="5400000">
            <a:off x="9918183" y="3118521"/>
            <a:ext cx="179785" cy="1280193"/>
          </a:xfrm>
          <a:prstGeom prst="downArrow">
            <a:avLst>
              <a:gd name="adj1" fmla="val 3464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5366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538" y="326583"/>
            <a:ext cx="9499062" cy="1099446"/>
          </a:xfrm>
        </p:spPr>
        <p:txBody>
          <a:bodyPr>
            <a:normAutofit/>
          </a:bodyPr>
          <a:lstStyle/>
          <a:p>
            <a:r>
              <a:rPr lang="en-GB" sz="2800" dirty="0" smtClean="0"/>
              <a:t>CIF bauxite prices from Australia benefit from weaker freight</a:t>
            </a:r>
            <a:endParaRPr lang="en-GB" sz="3200" dirty="0">
              <a:solidFill>
                <a:srgbClr val="FF0000"/>
              </a:solidFill>
            </a:endParaRPr>
          </a:p>
        </p:txBody>
      </p:sp>
      <p:sp>
        <p:nvSpPr>
          <p:cNvPr id="5" name="TextBox 4"/>
          <p:cNvSpPr txBox="1"/>
          <p:nvPr/>
        </p:nvSpPr>
        <p:spPr>
          <a:xfrm>
            <a:off x="1399989" y="6146298"/>
            <a:ext cx="4699473"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a:t>
            </a:r>
            <a:r>
              <a:rPr lang="en-GB" sz="1400" b="1" dirty="0" smtClean="0">
                <a:solidFill>
                  <a:prstClr val="black"/>
                </a:solidFill>
                <a:latin typeface="Arial" charset="0"/>
                <a:cs typeface="Arial" charset="0"/>
              </a:rPr>
              <a:t>trade statistics</a:t>
            </a:r>
            <a:endParaRPr lang="en-GB" sz="1400" b="1" dirty="0">
              <a:solidFill>
                <a:prstClr val="black"/>
              </a:solidFill>
              <a:latin typeface="Arial" charset="0"/>
              <a:cs typeface="Arial" charset="0"/>
            </a:endParaRPr>
          </a:p>
        </p:txBody>
      </p:sp>
      <p:pic>
        <p:nvPicPr>
          <p:cNvPr id="2" name="Picture 1"/>
          <p:cNvPicPr>
            <a:picLocks noChangeAspect="1"/>
          </p:cNvPicPr>
          <p:nvPr/>
        </p:nvPicPr>
        <p:blipFill>
          <a:blip r:embed="rId3"/>
          <a:stretch>
            <a:fillRect/>
          </a:stretch>
        </p:blipFill>
        <p:spPr>
          <a:xfrm>
            <a:off x="1719072" y="1002188"/>
            <a:ext cx="8241520" cy="4569556"/>
          </a:xfrm>
          <a:prstGeom prst="rect">
            <a:avLst/>
          </a:prstGeom>
        </p:spPr>
      </p:pic>
    </p:spTree>
    <p:extLst>
      <p:ext uri="{BB962C8B-B14F-4D97-AF65-F5344CB8AC3E}">
        <p14:creationId xmlns:p14="http://schemas.microsoft.com/office/powerpoint/2010/main" val="1271208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256" y="391886"/>
            <a:ext cx="9484029" cy="952951"/>
          </a:xfrm>
        </p:spPr>
        <p:txBody>
          <a:bodyPr>
            <a:noAutofit/>
          </a:bodyPr>
          <a:lstStyle/>
          <a:p>
            <a:r>
              <a:rPr lang="en-GB" sz="2800" dirty="0"/>
              <a:t>The world’s bauxite ‘reserves’ have increased immensely over the past 70 </a:t>
            </a:r>
            <a:r>
              <a:rPr lang="en-GB" sz="2800" dirty="0" smtClean="0"/>
              <a:t>years – what direction now?</a:t>
            </a:r>
            <a:endParaRPr lang="en-GB" sz="2800" dirty="0"/>
          </a:p>
        </p:txBody>
      </p:sp>
      <p:sp>
        <p:nvSpPr>
          <p:cNvPr id="5" name="TextBox 4"/>
          <p:cNvSpPr txBox="1"/>
          <p:nvPr/>
        </p:nvSpPr>
        <p:spPr>
          <a:xfrm>
            <a:off x="1347257" y="6215264"/>
            <a:ext cx="469472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USGS, </a:t>
            </a:r>
            <a:r>
              <a:rPr lang="en-GB" sz="1400" b="1" dirty="0" smtClean="0">
                <a:solidFill>
                  <a:prstClr val="black"/>
                </a:solidFill>
                <a:latin typeface="Arial" charset="0"/>
                <a:cs typeface="Arial" charset="0"/>
              </a:rPr>
              <a:t>HMEL, others.   ‘Mid-range’ definition.</a:t>
            </a:r>
            <a:endParaRPr lang="en-GB" sz="1400" b="1" dirty="0">
              <a:solidFill>
                <a:prstClr val="black"/>
              </a:solidFill>
              <a:latin typeface="Arial" charset="0"/>
              <a:cs typeface="Arial" charset="0"/>
            </a:endParaRPr>
          </a:p>
        </p:txBody>
      </p:sp>
      <p:sp>
        <p:nvSpPr>
          <p:cNvPr id="2" name="TextBox 1"/>
          <p:cNvSpPr txBox="1"/>
          <p:nvPr/>
        </p:nvSpPr>
        <p:spPr>
          <a:xfrm>
            <a:off x="7855253" y="1625077"/>
            <a:ext cx="428263" cy="1015663"/>
          </a:xfrm>
          <a:prstGeom prst="rect">
            <a:avLst/>
          </a:prstGeom>
          <a:noFill/>
        </p:spPr>
        <p:txBody>
          <a:bodyPr wrap="square" rtlCol="0">
            <a:spAutoFit/>
          </a:bodyPr>
          <a:lstStyle/>
          <a:p>
            <a:r>
              <a:rPr lang="en-GB" sz="6000" b="1" dirty="0" smtClean="0">
                <a:solidFill>
                  <a:srgbClr val="FF0000"/>
                </a:solidFill>
              </a:rPr>
              <a:t>?</a:t>
            </a:r>
            <a:endParaRPr lang="en-GB" sz="6000" b="1" dirty="0">
              <a:solidFill>
                <a:srgbClr val="FF0000"/>
              </a:solidFill>
            </a:endParaRPr>
          </a:p>
        </p:txBody>
      </p:sp>
      <p:sp>
        <p:nvSpPr>
          <p:cNvPr id="6" name="Up Arrow 5"/>
          <p:cNvSpPr/>
          <p:nvPr/>
        </p:nvSpPr>
        <p:spPr>
          <a:xfrm>
            <a:off x="7842553" y="2640740"/>
            <a:ext cx="578738" cy="2708143"/>
          </a:xfrm>
          <a:prstGeom prst="up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pic>
        <p:nvPicPr>
          <p:cNvPr id="4" name="Picture 3"/>
          <p:cNvPicPr>
            <a:picLocks noChangeAspect="1"/>
          </p:cNvPicPr>
          <p:nvPr/>
        </p:nvPicPr>
        <p:blipFill>
          <a:blip r:embed="rId3"/>
          <a:stretch>
            <a:fillRect/>
          </a:stretch>
        </p:blipFill>
        <p:spPr>
          <a:xfrm>
            <a:off x="1152505" y="1344837"/>
            <a:ext cx="7840290" cy="4708534"/>
          </a:xfrm>
          <a:prstGeom prst="rect">
            <a:avLst/>
          </a:prstGeom>
        </p:spPr>
      </p:pic>
    </p:spTree>
    <p:extLst>
      <p:ext uri="{BB962C8B-B14F-4D97-AF65-F5344CB8AC3E}">
        <p14:creationId xmlns:p14="http://schemas.microsoft.com/office/powerpoint/2010/main" val="3401112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1176736" y="397969"/>
            <a:ext cx="8979405" cy="805797"/>
          </a:xfrm>
        </p:spPr>
        <p:txBody>
          <a:bodyPr>
            <a:normAutofit fontScale="90000"/>
          </a:bodyPr>
          <a:lstStyle/>
          <a:p>
            <a:r>
              <a:rPr lang="en-GB" sz="2800" dirty="0" smtClean="0"/>
              <a:t>China’s alumina imports reached a </a:t>
            </a:r>
            <a:r>
              <a:rPr lang="en-GB" sz="2800" dirty="0"/>
              <a:t>new high (just) in 2014 – but not as a proportion of total demand</a:t>
            </a:r>
          </a:p>
        </p:txBody>
      </p:sp>
      <p:sp>
        <p:nvSpPr>
          <p:cNvPr id="8" name="TextBox 7"/>
          <p:cNvSpPr txBox="1"/>
          <p:nvPr/>
        </p:nvSpPr>
        <p:spPr>
          <a:xfrm>
            <a:off x="1536956" y="6098767"/>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trade </a:t>
            </a:r>
            <a:r>
              <a:rPr lang="en-GB" sz="1400" b="1" dirty="0" smtClean="0">
                <a:solidFill>
                  <a:prstClr val="black"/>
                </a:solidFill>
                <a:latin typeface="Arial" charset="0"/>
                <a:cs typeface="Arial" charset="0"/>
              </a:rPr>
              <a:t>statistics, HMEL</a:t>
            </a:r>
            <a:endParaRPr lang="en-GB" sz="1400" b="1" dirty="0">
              <a:solidFill>
                <a:prstClr val="black"/>
              </a:solidFill>
              <a:latin typeface="Arial" charset="0"/>
              <a:cs typeface="Arial" charset="0"/>
            </a:endParaRPr>
          </a:p>
        </p:txBody>
      </p:sp>
      <p:pic>
        <p:nvPicPr>
          <p:cNvPr id="2" name="Picture 1"/>
          <p:cNvPicPr>
            <a:picLocks noChangeAspect="1"/>
          </p:cNvPicPr>
          <p:nvPr/>
        </p:nvPicPr>
        <p:blipFill>
          <a:blip r:embed="rId3"/>
          <a:stretch>
            <a:fillRect/>
          </a:stretch>
        </p:blipFill>
        <p:spPr>
          <a:xfrm>
            <a:off x="1621391" y="1432130"/>
            <a:ext cx="8090093" cy="4438273"/>
          </a:xfrm>
          <a:prstGeom prst="rect">
            <a:avLst/>
          </a:prstGeom>
        </p:spPr>
      </p:pic>
    </p:spTree>
    <p:extLst>
      <p:ext uri="{BB962C8B-B14F-4D97-AF65-F5344CB8AC3E}">
        <p14:creationId xmlns:p14="http://schemas.microsoft.com/office/powerpoint/2010/main" val="4027379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825" y="280555"/>
            <a:ext cx="7661720" cy="1100673"/>
          </a:xfrm>
        </p:spPr>
        <p:txBody>
          <a:bodyPr anchor="ctr"/>
          <a:lstStyle/>
          <a:p>
            <a:r>
              <a:rPr lang="en-GB" dirty="0" smtClean="0"/>
              <a:t>HMEL Details</a:t>
            </a:r>
            <a:endParaRPr lang="en-GB" dirty="0"/>
          </a:p>
        </p:txBody>
      </p:sp>
      <p:sp>
        <p:nvSpPr>
          <p:cNvPr id="6" name="TextBox 5"/>
          <p:cNvSpPr txBox="1"/>
          <p:nvPr/>
        </p:nvSpPr>
        <p:spPr>
          <a:xfrm>
            <a:off x="776535" y="1567543"/>
            <a:ext cx="9768002" cy="2862322"/>
          </a:xfrm>
          <a:prstGeom prst="rect">
            <a:avLst/>
          </a:prstGeom>
          <a:noFill/>
        </p:spPr>
        <p:txBody>
          <a:bodyPr wrap="square" rtlCol="0">
            <a:spAutoFit/>
          </a:bodyPr>
          <a:lstStyle/>
          <a:p>
            <a:pPr marL="180975" indent="-180975">
              <a:buFont typeface="Arial" pitchFamily="34" charset="0"/>
              <a:buChar char="•"/>
            </a:pPr>
            <a:r>
              <a:rPr lang="en-GB" b="1" dirty="0" smtClean="0">
                <a:latin typeface="+mn-lt"/>
              </a:rPr>
              <a:t>Established in January 2013.</a:t>
            </a:r>
          </a:p>
          <a:p>
            <a:pPr marL="180975" indent="-180975">
              <a:buFont typeface="Arial" pitchFamily="34" charset="0"/>
              <a:buChar char="•"/>
            </a:pPr>
            <a:endParaRPr lang="en-GB" b="1" dirty="0" smtClean="0">
              <a:latin typeface="+mn-lt"/>
            </a:endParaRPr>
          </a:p>
          <a:p>
            <a:pPr marL="180975" indent="-180975">
              <a:buFont typeface="Arial" pitchFamily="34" charset="0"/>
              <a:buChar char="•"/>
            </a:pPr>
            <a:r>
              <a:rPr lang="en-GB" b="1" dirty="0"/>
              <a:t>Privately owned company, with Martin Haller as director.</a:t>
            </a:r>
          </a:p>
          <a:p>
            <a:pPr marL="180975" indent="-180975">
              <a:buFont typeface="Arial" pitchFamily="34" charset="0"/>
              <a:buChar char="•"/>
            </a:pPr>
            <a:endParaRPr lang="en-GB" b="1" dirty="0" smtClean="0">
              <a:latin typeface="+mn-lt"/>
            </a:endParaRPr>
          </a:p>
          <a:p>
            <a:pPr marL="180975" indent="-180975">
              <a:buFont typeface="Arial" pitchFamily="34" charset="0"/>
              <a:buChar char="•"/>
            </a:pPr>
            <a:r>
              <a:rPr lang="en-GB" b="1" dirty="0" smtClean="0">
                <a:latin typeface="+mn-lt"/>
              </a:rPr>
              <a:t>Providing research and consulting services to the bauxite, alumina and aluminium industries.</a:t>
            </a:r>
          </a:p>
          <a:p>
            <a:pPr marL="180975" indent="-180975">
              <a:buFont typeface="Arial" pitchFamily="34" charset="0"/>
              <a:buChar char="•"/>
            </a:pPr>
            <a:endParaRPr lang="en-GB" b="1" dirty="0" smtClean="0">
              <a:latin typeface="+mn-lt"/>
            </a:endParaRPr>
          </a:p>
          <a:p>
            <a:pPr marL="180975" indent="-180975">
              <a:buFont typeface="Arial" pitchFamily="34" charset="0"/>
              <a:buChar char="•"/>
            </a:pPr>
            <a:r>
              <a:rPr lang="en-GB" b="1" dirty="0" smtClean="0">
                <a:latin typeface="+mn-lt"/>
              </a:rPr>
              <a:t>Martin has 25 years experience in the metals industry, ranging from research, consulting, financial analysis and working in-house at major metals &amp; mining companies and financial institutions.  </a:t>
            </a:r>
            <a:r>
              <a:rPr lang="en-GB" b="1" dirty="0" smtClean="0"/>
              <a:t>Full CV available on request.</a:t>
            </a:r>
            <a:endParaRPr lang="en-GB" b="1" dirty="0" smtClean="0">
              <a:latin typeface="+mn-lt"/>
            </a:endParaRPr>
          </a:p>
          <a:p>
            <a:endParaRPr lang="en-GB" dirty="0">
              <a:latin typeface="+mn-lt"/>
            </a:endParaRPr>
          </a:p>
        </p:txBody>
      </p:sp>
    </p:spTree>
    <p:extLst>
      <p:ext uri="{BB962C8B-B14F-4D97-AF65-F5344CB8AC3E}">
        <p14:creationId xmlns:p14="http://schemas.microsoft.com/office/powerpoint/2010/main" val="4293911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sz="3200" dirty="0"/>
              <a:t>Capabilities</a:t>
            </a:r>
            <a:endParaRPr lang="en-GB" dirty="0">
              <a:solidFill>
                <a:schemeClr val="accent4"/>
              </a:solidFill>
            </a:endParaRPr>
          </a:p>
        </p:txBody>
      </p:sp>
      <p:sp>
        <p:nvSpPr>
          <p:cNvPr id="4" name="Footer Placeholder 3"/>
          <p:cNvSpPr>
            <a:spLocks noGrp="1"/>
          </p:cNvSpPr>
          <p:nvPr>
            <p:ph type="ftr" sz="quarter" idx="11"/>
          </p:nvPr>
        </p:nvSpPr>
        <p:spPr>
          <a:xfrm>
            <a:off x="5663953" y="6165305"/>
            <a:ext cx="885825" cy="365125"/>
          </a:xfrm>
        </p:spPr>
        <p:txBody>
          <a:bodyPr/>
          <a:lstStyle/>
          <a:p>
            <a:pPr>
              <a:defRPr/>
            </a:pPr>
            <a:r>
              <a:rPr lang="en-US" dirty="0" smtClean="0"/>
              <a:t>Slide </a:t>
            </a:r>
            <a:fld id="{6135DDE5-7590-4C9C-BE77-339460FDDB97}" type="slidenum">
              <a:rPr lang="en-US" smtClean="0"/>
              <a:pPr>
                <a:defRPr/>
              </a:pPr>
              <a:t>15</a:t>
            </a:fld>
            <a:endParaRPr lang="en-US" dirty="0"/>
          </a:p>
        </p:txBody>
      </p:sp>
      <p:sp>
        <p:nvSpPr>
          <p:cNvPr id="7" name="TextBox 6"/>
          <p:cNvSpPr txBox="1"/>
          <p:nvPr/>
        </p:nvSpPr>
        <p:spPr>
          <a:xfrm>
            <a:off x="1919536" y="1124745"/>
            <a:ext cx="8208912" cy="646331"/>
          </a:xfrm>
          <a:prstGeom prst="rect">
            <a:avLst/>
          </a:prstGeom>
          <a:noFill/>
        </p:spPr>
        <p:txBody>
          <a:bodyPr wrap="square" rtlCol="0">
            <a:spAutoFit/>
          </a:bodyPr>
          <a:lstStyle/>
          <a:p>
            <a:pPr marL="180975" indent="-180975">
              <a:buFont typeface="Arial" pitchFamily="34" charset="0"/>
              <a:buChar char="•"/>
            </a:pPr>
            <a:endParaRPr lang="en-GB" dirty="0">
              <a:latin typeface="+mj-lt"/>
            </a:endParaRPr>
          </a:p>
          <a:p>
            <a:endParaRPr lang="en-GB" dirty="0"/>
          </a:p>
        </p:txBody>
      </p:sp>
      <p:sp>
        <p:nvSpPr>
          <p:cNvPr id="8" name="TextBox 7"/>
          <p:cNvSpPr txBox="1"/>
          <p:nvPr/>
        </p:nvSpPr>
        <p:spPr>
          <a:xfrm>
            <a:off x="2233640" y="1447910"/>
            <a:ext cx="8208912" cy="4524315"/>
          </a:xfrm>
          <a:prstGeom prst="rect">
            <a:avLst/>
          </a:prstGeom>
          <a:noFill/>
        </p:spPr>
        <p:txBody>
          <a:bodyPr wrap="square" rtlCol="0">
            <a:spAutoFit/>
          </a:bodyPr>
          <a:lstStyle/>
          <a:p>
            <a:pPr marL="180975" indent="-180975"/>
            <a:r>
              <a:rPr lang="en-GB" b="1" dirty="0">
                <a:solidFill>
                  <a:schemeClr val="accent4"/>
                </a:solidFill>
              </a:rPr>
              <a:t>Expertise in:</a:t>
            </a:r>
          </a:p>
          <a:p>
            <a:pPr marL="180975" indent="-180975">
              <a:buFont typeface="Arial" pitchFamily="34" charset="0"/>
              <a:buChar char="•"/>
            </a:pPr>
            <a:endParaRPr lang="en-GB" b="1" dirty="0"/>
          </a:p>
          <a:p>
            <a:pPr marL="180975" indent="-180975">
              <a:buFont typeface="Arial" pitchFamily="34" charset="0"/>
              <a:buChar char="•"/>
            </a:pPr>
            <a:r>
              <a:rPr lang="en-GB" b="1" dirty="0"/>
              <a:t>Bauxite, alumina and aluminium industry dynamics.</a:t>
            </a:r>
          </a:p>
          <a:p>
            <a:pPr marL="180975" indent="-180975">
              <a:buFont typeface="Arial" pitchFamily="34" charset="0"/>
              <a:buChar char="•"/>
            </a:pPr>
            <a:endParaRPr lang="en-GB" b="1" dirty="0"/>
          </a:p>
          <a:p>
            <a:pPr marL="180975" indent="-180975">
              <a:buFont typeface="Arial" pitchFamily="34" charset="0"/>
              <a:buChar char="•"/>
            </a:pPr>
            <a:r>
              <a:rPr lang="en-GB" b="1" dirty="0"/>
              <a:t>End-use demand and market outlook, including wire rod, extrusions and flat rolled products.</a:t>
            </a:r>
          </a:p>
          <a:p>
            <a:pPr marL="180975" indent="-180975">
              <a:buFont typeface="Arial" pitchFamily="34" charset="0"/>
              <a:buChar char="•"/>
            </a:pPr>
            <a:endParaRPr lang="en-GB" b="1" dirty="0"/>
          </a:p>
          <a:p>
            <a:pPr marL="180975" indent="-180975">
              <a:buFont typeface="Arial" pitchFamily="34" charset="0"/>
              <a:buChar char="•"/>
            </a:pPr>
            <a:r>
              <a:rPr lang="en-GB" b="1" dirty="0"/>
              <a:t>Asset modelling.</a:t>
            </a:r>
          </a:p>
          <a:p>
            <a:pPr marL="180975" indent="-180975">
              <a:buFont typeface="Arial" pitchFamily="34" charset="0"/>
              <a:buChar char="•"/>
            </a:pPr>
            <a:endParaRPr lang="en-GB" b="1" dirty="0"/>
          </a:p>
          <a:p>
            <a:pPr marL="180975" indent="-180975">
              <a:buFont typeface="Arial" pitchFamily="34" charset="0"/>
              <a:buChar char="•"/>
            </a:pPr>
            <a:r>
              <a:rPr lang="en-GB" b="1" dirty="0"/>
              <a:t>Model verification.</a:t>
            </a:r>
          </a:p>
          <a:p>
            <a:pPr marL="180975" indent="-180975">
              <a:buFont typeface="Arial" pitchFamily="34" charset="0"/>
              <a:buChar char="•"/>
            </a:pPr>
            <a:endParaRPr lang="en-GB" b="1" dirty="0"/>
          </a:p>
          <a:p>
            <a:pPr marL="180975" indent="-180975">
              <a:buFont typeface="Arial" pitchFamily="34" charset="0"/>
              <a:buChar char="•"/>
            </a:pPr>
            <a:r>
              <a:rPr lang="en-GB" b="1" dirty="0"/>
              <a:t>Bespoke research into less well understood areas of the market.</a:t>
            </a:r>
          </a:p>
          <a:p>
            <a:pPr marL="180975" indent="-180975">
              <a:buFont typeface="Arial" pitchFamily="34" charset="0"/>
              <a:buChar char="•"/>
            </a:pPr>
            <a:endParaRPr lang="en-GB" b="1" dirty="0"/>
          </a:p>
          <a:p>
            <a:pPr marL="180975" indent="-180975">
              <a:buFont typeface="Arial" pitchFamily="34" charset="0"/>
              <a:buChar char="•"/>
            </a:pPr>
            <a:r>
              <a:rPr lang="en-GB" b="1" dirty="0"/>
              <a:t>Industry workshops and presentations.</a:t>
            </a:r>
          </a:p>
          <a:p>
            <a:pPr marL="180975" indent="-180975">
              <a:buFont typeface="Arial" pitchFamily="34" charset="0"/>
              <a:buChar char="•"/>
            </a:pPr>
            <a:endParaRPr lang="en-GB" b="1" dirty="0"/>
          </a:p>
          <a:p>
            <a:endParaRPr lang="en-GB" dirty="0"/>
          </a:p>
        </p:txBody>
      </p:sp>
    </p:spTree>
    <p:extLst>
      <p:ext uri="{BB962C8B-B14F-4D97-AF65-F5344CB8AC3E}">
        <p14:creationId xmlns:p14="http://schemas.microsoft.com/office/powerpoint/2010/main" val="2500679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sz="3200" dirty="0"/>
              <a:t>Client List</a:t>
            </a:r>
          </a:p>
        </p:txBody>
      </p:sp>
      <p:sp>
        <p:nvSpPr>
          <p:cNvPr id="4" name="Footer Placeholder 3"/>
          <p:cNvSpPr>
            <a:spLocks noGrp="1"/>
          </p:cNvSpPr>
          <p:nvPr>
            <p:ph type="ftr" sz="quarter" idx="11"/>
          </p:nvPr>
        </p:nvSpPr>
        <p:spPr>
          <a:xfrm>
            <a:off x="5663953" y="6165305"/>
            <a:ext cx="885825" cy="365125"/>
          </a:xfrm>
        </p:spPr>
        <p:txBody>
          <a:bodyPr/>
          <a:lstStyle/>
          <a:p>
            <a:pPr>
              <a:defRPr/>
            </a:pPr>
            <a:r>
              <a:rPr lang="en-US" dirty="0" smtClean="0"/>
              <a:t>Slide </a:t>
            </a:r>
            <a:fld id="{6135DDE5-7590-4C9C-BE77-339460FDDB97}" type="slidenum">
              <a:rPr lang="en-US" smtClean="0"/>
              <a:pPr>
                <a:defRPr/>
              </a:pPr>
              <a:t>16</a:t>
            </a:fld>
            <a:endParaRPr lang="en-US" dirty="0"/>
          </a:p>
        </p:txBody>
      </p:sp>
      <p:sp>
        <p:nvSpPr>
          <p:cNvPr id="7" name="TextBox 6"/>
          <p:cNvSpPr txBox="1"/>
          <p:nvPr/>
        </p:nvSpPr>
        <p:spPr>
          <a:xfrm>
            <a:off x="1919536" y="1124745"/>
            <a:ext cx="8208912" cy="646331"/>
          </a:xfrm>
          <a:prstGeom prst="rect">
            <a:avLst/>
          </a:prstGeom>
          <a:noFill/>
        </p:spPr>
        <p:txBody>
          <a:bodyPr wrap="square" rtlCol="0">
            <a:spAutoFit/>
          </a:bodyPr>
          <a:lstStyle/>
          <a:p>
            <a:pPr marL="180975" indent="-180975">
              <a:buFont typeface="Arial" pitchFamily="34" charset="0"/>
              <a:buChar char="•"/>
            </a:pPr>
            <a:endParaRPr lang="en-GB" dirty="0">
              <a:latin typeface="+mj-lt"/>
            </a:endParaRPr>
          </a:p>
          <a:p>
            <a:endParaRPr lang="en-GB" dirty="0"/>
          </a:p>
        </p:txBody>
      </p:sp>
      <p:sp>
        <p:nvSpPr>
          <p:cNvPr id="8" name="TextBox 7"/>
          <p:cNvSpPr txBox="1"/>
          <p:nvPr/>
        </p:nvSpPr>
        <p:spPr>
          <a:xfrm>
            <a:off x="2063552" y="1062015"/>
            <a:ext cx="8219450" cy="6401753"/>
          </a:xfrm>
          <a:prstGeom prst="rect">
            <a:avLst/>
          </a:prstGeom>
          <a:noFill/>
        </p:spPr>
        <p:txBody>
          <a:bodyPr wrap="square" rtlCol="0">
            <a:spAutoFit/>
          </a:bodyPr>
          <a:lstStyle/>
          <a:p>
            <a:pPr marL="180975" indent="-180975"/>
            <a:r>
              <a:rPr lang="en-GB" b="1" dirty="0">
                <a:solidFill>
                  <a:srgbClr val="002060"/>
                </a:solidFill>
              </a:rPr>
              <a:t>Includes:</a:t>
            </a:r>
          </a:p>
          <a:p>
            <a:pPr marL="180975" indent="-180975">
              <a:buFont typeface="Arial" pitchFamily="34" charset="0"/>
              <a:buChar char="•"/>
            </a:pPr>
            <a:endParaRPr lang="en-GB" sz="1600" b="1" dirty="0"/>
          </a:p>
          <a:p>
            <a:pPr marL="180975" indent="-180975">
              <a:buFont typeface="Arial" pitchFamily="34" charset="0"/>
              <a:buChar char="•"/>
            </a:pPr>
            <a:r>
              <a:rPr lang="en-GB" sz="1600" b="1" dirty="0"/>
              <a:t>FT Live</a:t>
            </a:r>
          </a:p>
          <a:p>
            <a:pPr marL="180975" indent="-180975">
              <a:buFont typeface="Arial" pitchFamily="34" charset="0"/>
              <a:buChar char="•"/>
            </a:pPr>
            <a:endParaRPr lang="en-GB" sz="1600" b="1" dirty="0"/>
          </a:p>
          <a:p>
            <a:pPr marL="180975" indent="-180975">
              <a:buFont typeface="Arial" pitchFamily="34" charset="0"/>
              <a:buChar char="•"/>
            </a:pPr>
            <a:r>
              <a:rPr lang="en-GB" sz="1600" b="1" dirty="0"/>
              <a:t>Gorham &amp; Partners</a:t>
            </a:r>
          </a:p>
          <a:p>
            <a:endParaRPr lang="en-GB" sz="1600" b="1" dirty="0"/>
          </a:p>
          <a:p>
            <a:pPr marL="180975" indent="-180975">
              <a:buFont typeface="Arial" pitchFamily="34" charset="0"/>
              <a:buChar char="•"/>
            </a:pPr>
            <a:r>
              <a:rPr lang="en-GB" sz="1600" b="1" dirty="0"/>
              <a:t>Wood Mackenzie</a:t>
            </a:r>
          </a:p>
          <a:p>
            <a:pPr marL="180975" indent="-180975">
              <a:buFont typeface="Arial" pitchFamily="34" charset="0"/>
              <a:buChar char="•"/>
            </a:pPr>
            <a:endParaRPr lang="en-GB" sz="1600" b="1" dirty="0"/>
          </a:p>
          <a:p>
            <a:pPr marL="180975" indent="-180975">
              <a:buFont typeface="Arial" pitchFamily="34" charset="0"/>
              <a:buChar char="•"/>
            </a:pPr>
            <a:r>
              <a:rPr lang="en-GB" sz="1600" b="1" dirty="0"/>
              <a:t>Metal Bulletin Research</a:t>
            </a:r>
          </a:p>
          <a:p>
            <a:pPr marL="180975" indent="-180975">
              <a:buFont typeface="Arial" pitchFamily="34" charset="0"/>
              <a:buChar char="•"/>
            </a:pPr>
            <a:endParaRPr lang="en-GB" sz="1600" b="1" dirty="0"/>
          </a:p>
          <a:p>
            <a:pPr marL="180975" indent="-180975">
              <a:buFont typeface="Arial" pitchFamily="34" charset="0"/>
              <a:buChar char="•"/>
            </a:pPr>
            <a:r>
              <a:rPr lang="en-GB" sz="1600" b="1" dirty="0" err="1"/>
              <a:t>AlphaSights</a:t>
            </a:r>
            <a:endParaRPr lang="en-GB" sz="1600" b="1" dirty="0"/>
          </a:p>
          <a:p>
            <a:pPr marL="180975" indent="-180975">
              <a:buFont typeface="Arial" pitchFamily="34" charset="0"/>
              <a:buChar char="•"/>
            </a:pPr>
            <a:endParaRPr lang="en-GB" sz="1600" b="1" dirty="0"/>
          </a:p>
          <a:p>
            <a:pPr marL="180975" indent="-180975">
              <a:buFont typeface="Arial" pitchFamily="34" charset="0"/>
              <a:buChar char="•"/>
            </a:pPr>
            <a:r>
              <a:rPr lang="en-GB" sz="1600" b="1" dirty="0"/>
              <a:t>Coleman</a:t>
            </a:r>
          </a:p>
          <a:p>
            <a:pPr marL="180975" indent="-180975">
              <a:buFont typeface="Arial" pitchFamily="34" charset="0"/>
              <a:buChar char="•"/>
            </a:pPr>
            <a:endParaRPr lang="en-GB" sz="1600" b="1" dirty="0"/>
          </a:p>
          <a:p>
            <a:pPr marL="180975" indent="-180975">
              <a:buFont typeface="Arial" pitchFamily="34" charset="0"/>
              <a:buChar char="•"/>
            </a:pPr>
            <a:r>
              <a:rPr lang="en-GB" sz="1600" b="1" dirty="0"/>
              <a:t>GL Group</a:t>
            </a:r>
          </a:p>
          <a:p>
            <a:pPr marL="180975" indent="-180975">
              <a:buFont typeface="Arial" pitchFamily="34" charset="0"/>
              <a:buChar char="•"/>
            </a:pPr>
            <a:endParaRPr lang="en-GB" sz="1600" b="1" dirty="0"/>
          </a:p>
          <a:p>
            <a:pPr marL="180975" indent="-180975">
              <a:buFont typeface="Arial" pitchFamily="34" charset="0"/>
              <a:buChar char="•"/>
            </a:pPr>
            <a:r>
              <a:rPr lang="en-GB" sz="1600" b="1" dirty="0"/>
              <a:t>Kallanish</a:t>
            </a:r>
          </a:p>
          <a:p>
            <a:pPr marL="180975" indent="-180975">
              <a:buFont typeface="Arial" pitchFamily="34" charset="0"/>
              <a:buChar char="•"/>
            </a:pPr>
            <a:endParaRPr lang="en-GB" sz="1600" b="1" dirty="0"/>
          </a:p>
          <a:p>
            <a:pPr marL="180975" indent="-180975">
              <a:buFont typeface="Arial" pitchFamily="34" charset="0"/>
              <a:buChar char="•"/>
            </a:pPr>
            <a:r>
              <a:rPr lang="en-GB" sz="1600" b="1" dirty="0"/>
              <a:t>Government agencies</a:t>
            </a:r>
          </a:p>
          <a:p>
            <a:pPr marL="180975" indent="-180975">
              <a:buFont typeface="Arial" pitchFamily="34" charset="0"/>
              <a:buChar char="•"/>
            </a:pPr>
            <a:endParaRPr lang="en-GB" sz="1600" b="1" dirty="0"/>
          </a:p>
          <a:p>
            <a:pPr marL="180975" indent="-180975">
              <a:buFont typeface="Arial" pitchFamily="34" charset="0"/>
              <a:buChar char="•"/>
            </a:pPr>
            <a:r>
              <a:rPr lang="en-GB" sz="1600" b="1" dirty="0"/>
              <a:t>Industry </a:t>
            </a:r>
            <a:r>
              <a:rPr lang="en-GB" sz="1600" b="1" dirty="0"/>
              <a:t>associations </a:t>
            </a:r>
          </a:p>
          <a:p>
            <a:pPr marL="180975" indent="-180975">
              <a:buFont typeface="Arial" pitchFamily="34" charset="0"/>
              <a:buChar char="•"/>
            </a:pPr>
            <a:endParaRPr lang="en-GB" sz="2000" b="1" dirty="0"/>
          </a:p>
          <a:p>
            <a:pPr marL="180975" indent="-180975">
              <a:buFont typeface="Arial" pitchFamily="34" charset="0"/>
              <a:buChar char="•"/>
            </a:pPr>
            <a:endParaRPr lang="en-GB" b="1" dirty="0"/>
          </a:p>
          <a:p>
            <a:pPr marL="180975" indent="-180975">
              <a:buFont typeface="Arial" pitchFamily="34" charset="0"/>
              <a:buChar char="•"/>
            </a:pPr>
            <a:endParaRPr lang="en-GB" b="1" dirty="0"/>
          </a:p>
          <a:p>
            <a:endParaRPr lang="en-GB" b="1" dirty="0"/>
          </a:p>
        </p:txBody>
      </p:sp>
    </p:spTree>
    <p:extLst>
      <p:ext uri="{BB962C8B-B14F-4D97-AF65-F5344CB8AC3E}">
        <p14:creationId xmlns:p14="http://schemas.microsoft.com/office/powerpoint/2010/main" val="3058040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sz="3200" dirty="0"/>
              <a:t>Martin Haller CV</a:t>
            </a:r>
            <a:endParaRPr lang="en-GB" sz="3200" dirty="0"/>
          </a:p>
        </p:txBody>
      </p:sp>
      <p:sp>
        <p:nvSpPr>
          <p:cNvPr id="4" name="Footer Placeholder 3"/>
          <p:cNvSpPr>
            <a:spLocks noGrp="1"/>
          </p:cNvSpPr>
          <p:nvPr>
            <p:ph type="ftr" sz="quarter" idx="11"/>
          </p:nvPr>
        </p:nvSpPr>
        <p:spPr>
          <a:xfrm>
            <a:off x="5663953" y="6165305"/>
            <a:ext cx="885825" cy="365125"/>
          </a:xfrm>
        </p:spPr>
        <p:txBody>
          <a:bodyPr/>
          <a:lstStyle/>
          <a:p>
            <a:pPr>
              <a:defRPr/>
            </a:pPr>
            <a:r>
              <a:rPr lang="en-US" dirty="0" smtClean="0"/>
              <a:t>Slide </a:t>
            </a:r>
            <a:fld id="{6135DDE5-7590-4C9C-BE77-339460FDDB97}" type="slidenum">
              <a:rPr lang="en-US" smtClean="0"/>
              <a:pPr>
                <a:defRPr/>
              </a:pPr>
              <a:t>17</a:t>
            </a:fld>
            <a:endParaRPr lang="en-US" dirty="0"/>
          </a:p>
        </p:txBody>
      </p:sp>
      <p:sp>
        <p:nvSpPr>
          <p:cNvPr id="7" name="TextBox 6"/>
          <p:cNvSpPr txBox="1"/>
          <p:nvPr/>
        </p:nvSpPr>
        <p:spPr>
          <a:xfrm>
            <a:off x="1919536" y="1124745"/>
            <a:ext cx="8208912" cy="646331"/>
          </a:xfrm>
          <a:prstGeom prst="rect">
            <a:avLst/>
          </a:prstGeom>
          <a:noFill/>
        </p:spPr>
        <p:txBody>
          <a:bodyPr wrap="square" rtlCol="0">
            <a:spAutoFit/>
          </a:bodyPr>
          <a:lstStyle/>
          <a:p>
            <a:pPr marL="180975" indent="-180975">
              <a:buFont typeface="Arial" pitchFamily="34" charset="0"/>
              <a:buChar char="•"/>
            </a:pPr>
            <a:endParaRPr lang="en-GB" dirty="0">
              <a:latin typeface="+mj-lt"/>
            </a:endParaRPr>
          </a:p>
          <a:p>
            <a:endParaRPr lang="en-GB" dirty="0"/>
          </a:p>
        </p:txBody>
      </p:sp>
      <p:sp>
        <p:nvSpPr>
          <p:cNvPr id="8" name="TextBox 7"/>
          <p:cNvSpPr txBox="1"/>
          <p:nvPr/>
        </p:nvSpPr>
        <p:spPr>
          <a:xfrm>
            <a:off x="1919536" y="1124745"/>
            <a:ext cx="8208912" cy="5078313"/>
          </a:xfrm>
          <a:prstGeom prst="rect">
            <a:avLst/>
          </a:prstGeom>
          <a:noFill/>
        </p:spPr>
        <p:txBody>
          <a:bodyPr wrap="square" rtlCol="0">
            <a:spAutoFit/>
          </a:bodyPr>
          <a:lstStyle/>
          <a:p>
            <a:pPr marL="180975" indent="-180975" algn="just">
              <a:buFont typeface="Arial" pitchFamily="34" charset="0"/>
              <a:buChar char="•"/>
            </a:pPr>
            <a:r>
              <a:rPr lang="en-GB" b="1" dirty="0"/>
              <a:t>Martin holds degrees in economics from Bath University, BSc (Hons) and Manchester University, MA (Econ).</a:t>
            </a:r>
          </a:p>
          <a:p>
            <a:pPr marL="180975" indent="-180975" algn="just"/>
            <a:endParaRPr lang="en-GB" b="1" dirty="0">
              <a:solidFill>
                <a:srgbClr val="C00000"/>
              </a:solidFill>
            </a:endParaRPr>
          </a:p>
          <a:p>
            <a:pPr marL="180975" indent="-180975" algn="just">
              <a:buFont typeface="Arial" pitchFamily="34" charset="0"/>
              <a:buChar char="•"/>
            </a:pPr>
            <a:r>
              <a:rPr lang="en-GB" b="1" dirty="0">
                <a:solidFill>
                  <a:srgbClr val="0070C0"/>
                </a:solidFill>
              </a:rPr>
              <a:t> 1989-1995: </a:t>
            </a:r>
            <a:r>
              <a:rPr lang="en-GB" b="1" dirty="0"/>
              <a:t>Senior Consultant in the aluminium team at </a:t>
            </a:r>
            <a:r>
              <a:rPr lang="en-GB" b="1" dirty="0">
                <a:solidFill>
                  <a:srgbClr val="0070C0"/>
                </a:solidFill>
              </a:rPr>
              <a:t>CRU</a:t>
            </a:r>
            <a:r>
              <a:rPr lang="en-GB" b="1" dirty="0"/>
              <a:t>;</a:t>
            </a:r>
            <a:r>
              <a:rPr lang="en-GB" b="1" dirty="0"/>
              <a:t> specialising in aluminium consumption, including the markets for extruded, flat rolled and cast products.</a:t>
            </a:r>
          </a:p>
          <a:p>
            <a:pPr marL="180975" indent="-180975" algn="just"/>
            <a:endParaRPr lang="en-GB" b="1" dirty="0"/>
          </a:p>
          <a:p>
            <a:pPr marL="180975" indent="-180975" algn="just">
              <a:buFont typeface="Arial" pitchFamily="34" charset="0"/>
              <a:buChar char="•"/>
            </a:pPr>
            <a:r>
              <a:rPr lang="en-GB" b="1" dirty="0">
                <a:solidFill>
                  <a:srgbClr val="0070C0"/>
                </a:solidFill>
              </a:rPr>
              <a:t>1995-1999: </a:t>
            </a:r>
            <a:r>
              <a:rPr lang="en-GB" b="1" dirty="0"/>
              <a:t>Financial analyst at </a:t>
            </a:r>
            <a:r>
              <a:rPr lang="en-GB" b="1" dirty="0">
                <a:solidFill>
                  <a:srgbClr val="0070C0"/>
                </a:solidFill>
              </a:rPr>
              <a:t>Kleinwort Benson (Dresdner Bank)</a:t>
            </a:r>
            <a:r>
              <a:rPr lang="en-GB" b="1" dirty="0"/>
              <a:t>; Manager of Mining and Steel Equities </a:t>
            </a:r>
            <a:r>
              <a:rPr lang="en-GB" b="1" dirty="0" smtClean="0"/>
              <a:t>Research</a:t>
            </a:r>
            <a:r>
              <a:rPr lang="en-GB" b="1" dirty="0"/>
              <a:t>.</a:t>
            </a:r>
          </a:p>
          <a:p>
            <a:pPr marL="180975" indent="-180975" algn="just"/>
            <a:endParaRPr lang="en-GB" b="1" dirty="0"/>
          </a:p>
          <a:p>
            <a:pPr marL="180975" indent="-180975" algn="just">
              <a:buFont typeface="Arial" pitchFamily="34" charset="0"/>
              <a:buChar char="•"/>
            </a:pPr>
            <a:r>
              <a:rPr lang="en-GB" b="1" dirty="0">
                <a:solidFill>
                  <a:srgbClr val="0070C0"/>
                </a:solidFill>
              </a:rPr>
              <a:t>1999-2000: </a:t>
            </a:r>
            <a:r>
              <a:rPr lang="en-GB" b="1" dirty="0" smtClean="0"/>
              <a:t>Mergers </a:t>
            </a:r>
            <a:r>
              <a:rPr lang="en-GB" b="1" dirty="0"/>
              <a:t>&amp; Acquisitions team at </a:t>
            </a:r>
            <a:r>
              <a:rPr lang="en-GB" b="1" dirty="0">
                <a:solidFill>
                  <a:srgbClr val="0070C0"/>
                </a:solidFill>
              </a:rPr>
              <a:t>Billiton</a:t>
            </a:r>
            <a:r>
              <a:rPr lang="en-GB" b="1" dirty="0"/>
              <a:t>; working on non-exchange </a:t>
            </a:r>
            <a:r>
              <a:rPr lang="en-GB" b="1" dirty="0"/>
              <a:t>bulk </a:t>
            </a:r>
            <a:r>
              <a:rPr lang="en-GB" b="1" dirty="0"/>
              <a:t>commodities.</a:t>
            </a:r>
          </a:p>
          <a:p>
            <a:pPr marL="180975" indent="-180975" algn="just"/>
            <a:endParaRPr lang="en-GB" b="1" dirty="0"/>
          </a:p>
          <a:p>
            <a:pPr marL="180975" indent="-180975" algn="just">
              <a:buFont typeface="Arial" pitchFamily="34" charset="0"/>
              <a:buChar char="•"/>
            </a:pPr>
            <a:r>
              <a:rPr lang="en-GB" b="1" dirty="0">
                <a:solidFill>
                  <a:srgbClr val="0070C0"/>
                </a:solidFill>
              </a:rPr>
              <a:t>2000-2012: </a:t>
            </a:r>
            <a:r>
              <a:rPr lang="en-GB" b="1" dirty="0"/>
              <a:t>Research Manager at </a:t>
            </a:r>
            <a:r>
              <a:rPr lang="en-GB" b="1" dirty="0">
                <a:solidFill>
                  <a:srgbClr val="0070C0"/>
                </a:solidFill>
              </a:rPr>
              <a:t>Brook Hunt/Wood Mackenzie</a:t>
            </a:r>
            <a:r>
              <a:rPr lang="en-GB" b="1" dirty="0"/>
              <a:t>;</a:t>
            </a:r>
            <a:r>
              <a:rPr lang="en-GB" b="1" dirty="0"/>
              <a:t> </a:t>
            </a:r>
            <a:r>
              <a:rPr lang="en-GB" b="1" dirty="0"/>
              <a:t>specialising in aluminium.  Over this period, visiting over 100 aluminium operations, conducting </a:t>
            </a:r>
            <a:r>
              <a:rPr lang="en-GB" b="1" dirty="0"/>
              <a:t>research, financial and strategic analysis.</a:t>
            </a:r>
          </a:p>
          <a:p>
            <a:pPr marL="180975" indent="-180975" algn="just"/>
            <a:endParaRPr lang="en-GB" b="1" dirty="0"/>
          </a:p>
          <a:p>
            <a:pPr marL="180975" indent="-180975" algn="just">
              <a:buFont typeface="Arial" pitchFamily="34" charset="0"/>
              <a:buChar char="•"/>
            </a:pPr>
            <a:r>
              <a:rPr lang="en-GB" b="1" dirty="0">
                <a:solidFill>
                  <a:srgbClr val="0070C0"/>
                </a:solidFill>
              </a:rPr>
              <a:t>2013: </a:t>
            </a:r>
            <a:r>
              <a:rPr lang="en-GB" b="1" dirty="0">
                <a:solidFill>
                  <a:srgbClr val="0070C0"/>
                </a:solidFill>
              </a:rPr>
              <a:t>HMEL </a:t>
            </a:r>
            <a:r>
              <a:rPr lang="en-GB" b="1" dirty="0"/>
              <a:t>established.</a:t>
            </a:r>
            <a:endParaRPr lang="en-GB" dirty="0"/>
          </a:p>
        </p:txBody>
      </p:sp>
    </p:spTree>
    <p:extLst>
      <p:ext uri="{BB962C8B-B14F-4D97-AF65-F5344CB8AC3E}">
        <p14:creationId xmlns:p14="http://schemas.microsoft.com/office/powerpoint/2010/main" val="1278583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780" y="173799"/>
            <a:ext cx="11715832" cy="990600"/>
          </a:xfrm>
        </p:spPr>
        <p:txBody>
          <a:bodyPr anchor="ctr"/>
          <a:lstStyle/>
          <a:p>
            <a:r>
              <a:rPr lang="en-GB" dirty="0" smtClean="0"/>
              <a:t>Disclaimer</a:t>
            </a:r>
            <a:endParaRPr lang="en-GB" dirty="0"/>
          </a:p>
        </p:txBody>
      </p:sp>
      <p:sp>
        <p:nvSpPr>
          <p:cNvPr id="3" name="Rectangle 2"/>
          <p:cNvSpPr/>
          <p:nvPr/>
        </p:nvSpPr>
        <p:spPr>
          <a:xfrm>
            <a:off x="1153391" y="1454727"/>
            <a:ext cx="8850580" cy="2862322"/>
          </a:xfrm>
          <a:prstGeom prst="rect">
            <a:avLst/>
          </a:prstGeom>
        </p:spPr>
        <p:txBody>
          <a:bodyPr wrap="square">
            <a:spAutoFit/>
          </a:bodyPr>
          <a:lstStyle/>
          <a:p>
            <a:pPr algn="just"/>
            <a:r>
              <a:rPr lang="en-GB" altLang="en-US" dirty="0"/>
              <a:t>The information upon which this presentation is based comes from </a:t>
            </a:r>
            <a:r>
              <a:rPr lang="en-GB" altLang="en-US" dirty="0" smtClean="0"/>
              <a:t>Haller Metals Economics Limited (HMEL) </a:t>
            </a:r>
            <a:r>
              <a:rPr lang="en-GB" altLang="en-US" dirty="0"/>
              <a:t>knowledge and databases. </a:t>
            </a:r>
            <a:r>
              <a:rPr lang="en-US" dirty="0"/>
              <a:t>Prices and other information contained in this presentation have been obtained from various sources believed to be reliable.</a:t>
            </a:r>
          </a:p>
          <a:p>
            <a:pPr algn="just"/>
            <a:endParaRPr lang="en-GB" altLang="en-US" dirty="0"/>
          </a:p>
          <a:p>
            <a:pPr algn="just"/>
            <a:r>
              <a:rPr lang="en-GB" altLang="en-US" dirty="0"/>
              <a:t>The opinions expressed in this presentation are those of HMEL.  They have been arrived at following careful consideration and enquiry but HMEL does not guarantee their fairness, completeness or accuracy.  The opinions, as of this date, are subject to change. </a:t>
            </a:r>
            <a:r>
              <a:rPr lang="en-GB" altLang="en-US" dirty="0" smtClean="0"/>
              <a:t>HMEL does </a:t>
            </a:r>
            <a:r>
              <a:rPr lang="en-GB" altLang="en-US" dirty="0"/>
              <a:t>not accept any liability for your reliance upon them. </a:t>
            </a:r>
            <a:r>
              <a:rPr lang="en-US" dirty="0"/>
              <a:t>Your use or reliance on any prices or other information shown is at your own risk.</a:t>
            </a:r>
            <a:endParaRPr lang="en-GB" altLang="en-US" dirty="0"/>
          </a:p>
          <a:p>
            <a:pPr algn="just">
              <a:buFont typeface="Monotype Sorts" pitchFamily="2" charset="2"/>
              <a:buNone/>
            </a:pPr>
            <a:endParaRPr lang="en-GB" altLang="en-US" dirty="0"/>
          </a:p>
        </p:txBody>
      </p:sp>
    </p:spTree>
    <p:extLst>
      <p:ext uri="{BB962C8B-B14F-4D97-AF65-F5344CB8AC3E}">
        <p14:creationId xmlns:p14="http://schemas.microsoft.com/office/powerpoint/2010/main" val="1627062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35900" y="468086"/>
            <a:ext cx="9814700" cy="1017814"/>
          </a:xfrm>
        </p:spPr>
        <p:txBody>
          <a:bodyPr>
            <a:normAutofit/>
          </a:bodyPr>
          <a:lstStyle/>
          <a:p>
            <a:r>
              <a:rPr lang="en-GB" sz="2800" dirty="0" smtClean="0"/>
              <a:t>By November 2014, cumulative China </a:t>
            </a:r>
            <a:r>
              <a:rPr lang="en-GB" sz="2800" dirty="0"/>
              <a:t>bauxite </a:t>
            </a:r>
            <a:r>
              <a:rPr lang="en-GB" sz="2800" dirty="0" smtClean="0"/>
              <a:t>imports since 2005 exceeded 300 MT</a:t>
            </a:r>
            <a:endParaRPr lang="en-GB" sz="2800" dirty="0">
              <a:solidFill>
                <a:srgbClr val="FF0000"/>
              </a:solidFill>
            </a:endParaRPr>
          </a:p>
        </p:txBody>
      </p:sp>
      <p:sp>
        <p:nvSpPr>
          <p:cNvPr id="5" name="TextBox 4"/>
          <p:cNvSpPr txBox="1"/>
          <p:nvPr/>
        </p:nvSpPr>
        <p:spPr>
          <a:xfrm>
            <a:off x="1691665" y="6174968"/>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trade statistics</a:t>
            </a:r>
          </a:p>
        </p:txBody>
      </p:sp>
      <p:pic>
        <p:nvPicPr>
          <p:cNvPr id="6" name="Picture 5"/>
          <p:cNvPicPr>
            <a:picLocks noChangeAspect="1"/>
          </p:cNvPicPr>
          <p:nvPr/>
        </p:nvPicPr>
        <p:blipFill>
          <a:blip r:embed="rId3"/>
          <a:stretch>
            <a:fillRect/>
          </a:stretch>
        </p:blipFill>
        <p:spPr>
          <a:xfrm>
            <a:off x="1606321" y="1485900"/>
            <a:ext cx="8346147" cy="4230991"/>
          </a:xfrm>
          <a:prstGeom prst="rect">
            <a:avLst/>
          </a:prstGeom>
        </p:spPr>
      </p:pic>
    </p:spTree>
    <p:extLst>
      <p:ext uri="{BB962C8B-B14F-4D97-AF65-F5344CB8AC3E}">
        <p14:creationId xmlns:p14="http://schemas.microsoft.com/office/powerpoint/2010/main" val="3026023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5483" y="334373"/>
            <a:ext cx="9020373" cy="841283"/>
          </a:xfrm>
        </p:spPr>
        <p:txBody>
          <a:bodyPr>
            <a:normAutofit/>
          </a:bodyPr>
          <a:lstStyle/>
          <a:p>
            <a:r>
              <a:rPr lang="en-GB" sz="2800" dirty="0"/>
              <a:t>Looking </a:t>
            </a:r>
            <a:r>
              <a:rPr lang="en-GB" sz="2800" dirty="0" smtClean="0"/>
              <a:t>more </a:t>
            </a:r>
            <a:r>
              <a:rPr lang="en-GB" sz="2800" dirty="0"/>
              <a:t>closely at the ‘</a:t>
            </a:r>
            <a:r>
              <a:rPr lang="en-GB" sz="2800" dirty="0" smtClean="0"/>
              <a:t>others’</a:t>
            </a:r>
            <a:endParaRPr lang="en-GB" sz="2800" dirty="0">
              <a:solidFill>
                <a:srgbClr val="FF0000"/>
              </a:solidFill>
            </a:endParaRPr>
          </a:p>
        </p:txBody>
      </p:sp>
      <p:sp>
        <p:nvSpPr>
          <p:cNvPr id="5" name="TextBox 4"/>
          <p:cNvSpPr txBox="1"/>
          <p:nvPr/>
        </p:nvSpPr>
        <p:spPr>
          <a:xfrm>
            <a:off x="1536956" y="6098767"/>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trade </a:t>
            </a:r>
            <a:r>
              <a:rPr lang="en-GB" sz="1400" b="1" dirty="0" smtClean="0">
                <a:solidFill>
                  <a:prstClr val="black"/>
                </a:solidFill>
                <a:latin typeface="Arial" charset="0"/>
                <a:cs typeface="Arial" charset="0"/>
              </a:rPr>
              <a:t>statistics</a:t>
            </a:r>
            <a:endParaRPr lang="en-GB" sz="1400" b="1" dirty="0">
              <a:solidFill>
                <a:prstClr val="black"/>
              </a:solidFill>
              <a:latin typeface="Arial" charset="0"/>
              <a:cs typeface="Arial" charset="0"/>
            </a:endParaRPr>
          </a:p>
        </p:txBody>
      </p:sp>
      <p:pic>
        <p:nvPicPr>
          <p:cNvPr id="2" name="Picture 1"/>
          <p:cNvPicPr>
            <a:picLocks noChangeAspect="1"/>
          </p:cNvPicPr>
          <p:nvPr/>
        </p:nvPicPr>
        <p:blipFill>
          <a:blip r:embed="rId3"/>
          <a:stretch>
            <a:fillRect/>
          </a:stretch>
        </p:blipFill>
        <p:spPr>
          <a:xfrm>
            <a:off x="1141080" y="1302241"/>
            <a:ext cx="9126503" cy="4669941"/>
          </a:xfrm>
          <a:prstGeom prst="rect">
            <a:avLst/>
          </a:prstGeom>
        </p:spPr>
      </p:pic>
    </p:spTree>
    <p:extLst>
      <p:ext uri="{BB962C8B-B14F-4D97-AF65-F5344CB8AC3E}">
        <p14:creationId xmlns:p14="http://schemas.microsoft.com/office/powerpoint/2010/main" val="296045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56864" y="292101"/>
            <a:ext cx="9493736" cy="1168399"/>
          </a:xfrm>
        </p:spPr>
        <p:txBody>
          <a:bodyPr>
            <a:normAutofit/>
          </a:bodyPr>
          <a:lstStyle/>
          <a:p>
            <a:r>
              <a:rPr lang="en-GB" sz="2800" dirty="0" smtClean="0"/>
              <a:t>Eyes shift to Malaysia – annualised Chinese bauxite imports</a:t>
            </a:r>
            <a:endParaRPr lang="en-GB" sz="2800" dirty="0"/>
          </a:p>
        </p:txBody>
      </p:sp>
      <p:sp>
        <p:nvSpPr>
          <p:cNvPr id="5" name="TextBox 4"/>
          <p:cNvSpPr txBox="1"/>
          <p:nvPr/>
        </p:nvSpPr>
        <p:spPr>
          <a:xfrm>
            <a:off x="1296082" y="6154185"/>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a:t>
            </a:r>
            <a:r>
              <a:rPr lang="en-GB" sz="1400" b="1" dirty="0" smtClean="0">
                <a:solidFill>
                  <a:prstClr val="black"/>
                </a:solidFill>
                <a:latin typeface="Arial" charset="0"/>
                <a:cs typeface="Arial" charset="0"/>
              </a:rPr>
              <a:t>HMEL</a:t>
            </a:r>
            <a:endParaRPr lang="en-GB" sz="1400" b="1" dirty="0">
              <a:solidFill>
                <a:prstClr val="black"/>
              </a:solidFill>
              <a:latin typeface="Arial" charset="0"/>
              <a:cs typeface="Arial" charset="0"/>
            </a:endParaRPr>
          </a:p>
        </p:txBody>
      </p:sp>
      <p:pic>
        <p:nvPicPr>
          <p:cNvPr id="4" name="Picture 3"/>
          <p:cNvPicPr>
            <a:picLocks noChangeAspect="1"/>
          </p:cNvPicPr>
          <p:nvPr/>
        </p:nvPicPr>
        <p:blipFill>
          <a:blip r:embed="rId3"/>
          <a:stretch>
            <a:fillRect/>
          </a:stretch>
        </p:blipFill>
        <p:spPr>
          <a:xfrm>
            <a:off x="1815360" y="1289106"/>
            <a:ext cx="7352413" cy="4572396"/>
          </a:xfrm>
          <a:prstGeom prst="rect">
            <a:avLst/>
          </a:prstGeom>
        </p:spPr>
      </p:pic>
    </p:spTree>
    <p:extLst>
      <p:ext uri="{BB962C8B-B14F-4D97-AF65-F5344CB8AC3E}">
        <p14:creationId xmlns:p14="http://schemas.microsoft.com/office/powerpoint/2010/main" val="139697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780" y="173799"/>
            <a:ext cx="11715832" cy="990600"/>
          </a:xfrm>
        </p:spPr>
        <p:txBody>
          <a:bodyPr anchor="ctr"/>
          <a:lstStyle/>
          <a:p>
            <a:r>
              <a:rPr lang="en-GB" dirty="0" smtClean="0"/>
              <a:t>The search continues … a non-exhaustive list</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728885378"/>
              </p:ext>
            </p:extLst>
          </p:nvPr>
        </p:nvGraphicFramePr>
        <p:xfrm>
          <a:off x="1475231" y="1706878"/>
          <a:ext cx="9448801" cy="3423770"/>
        </p:xfrm>
        <a:graphic>
          <a:graphicData uri="http://schemas.openxmlformats.org/drawingml/2006/table">
            <a:tbl>
              <a:tblPr/>
              <a:tblGrid>
                <a:gridCol w="1549195"/>
                <a:gridCol w="3508091"/>
                <a:gridCol w="4391515"/>
              </a:tblGrid>
              <a:tr h="349974">
                <a:tc>
                  <a:txBody>
                    <a:bodyPr/>
                    <a:lstStyle/>
                    <a:p>
                      <a:pPr algn="l" rtl="0" fontAlgn="ctr"/>
                      <a:r>
                        <a:rPr lang="en-GB" sz="1600" b="1" i="0" u="none" strike="noStrike" dirty="0">
                          <a:solidFill>
                            <a:srgbClr val="000000"/>
                          </a:solidFill>
                          <a:effectLst/>
                          <a:latin typeface="Calibri" panose="020F0502020204030204" pitchFamily="34" charset="0"/>
                        </a:rPr>
                        <a:t>Country</a:t>
                      </a:r>
                    </a:p>
                  </a:txBody>
                  <a:tcPr marL="9525" marR="9525" marT="9525" marB="0">
                    <a:lnL>
                      <a:noFill/>
                    </a:lnL>
                    <a:lnR>
                      <a:noFill/>
                    </a:lnR>
                    <a:lnT>
                      <a:noFill/>
                    </a:lnT>
                    <a:lnB>
                      <a:noFill/>
                    </a:lnB>
                  </a:tcPr>
                </a:tc>
                <a:tc>
                  <a:txBody>
                    <a:bodyPr/>
                    <a:lstStyle/>
                    <a:p>
                      <a:pPr algn="l" fontAlgn="b"/>
                      <a:r>
                        <a:rPr lang="en-GB" sz="1600" b="1" i="0" u="none" strike="noStrike" dirty="0">
                          <a:solidFill>
                            <a:srgbClr val="000000"/>
                          </a:solidFill>
                          <a:effectLst/>
                          <a:latin typeface="Calibri" panose="020F0502020204030204" pitchFamily="34" charset="0"/>
                        </a:rPr>
                        <a:t>Company</a:t>
                      </a:r>
                    </a:p>
                  </a:txBody>
                  <a:tcPr marL="9525" marR="9525" marT="9525" marB="0">
                    <a:lnL>
                      <a:noFill/>
                    </a:lnL>
                    <a:lnR>
                      <a:noFill/>
                    </a:lnR>
                    <a:lnT>
                      <a:noFill/>
                    </a:lnT>
                    <a:lnB>
                      <a:noFill/>
                    </a:lnB>
                  </a:tcPr>
                </a:tc>
                <a:tc>
                  <a:txBody>
                    <a:bodyPr/>
                    <a:lstStyle/>
                    <a:p>
                      <a:pPr algn="l" fontAlgn="b"/>
                      <a:r>
                        <a:rPr lang="en-GB" sz="1600" b="1" i="0" u="none" strike="noStrike" dirty="0">
                          <a:solidFill>
                            <a:srgbClr val="000000"/>
                          </a:solidFill>
                          <a:effectLst/>
                          <a:latin typeface="Calibri" panose="020F0502020204030204" pitchFamily="34" charset="0"/>
                        </a:rPr>
                        <a:t>Remarks</a:t>
                      </a:r>
                    </a:p>
                  </a:txBody>
                  <a:tcPr marL="9525" marR="9525" marT="9525" marB="0">
                    <a:lnL>
                      <a:noFill/>
                    </a:lnL>
                    <a:lnR>
                      <a:noFill/>
                    </a:lnR>
                    <a:lnT>
                      <a:noFill/>
                    </a:lnT>
                    <a:lnB>
                      <a:noFill/>
                    </a:lnB>
                  </a:tcPr>
                </a:tc>
              </a:tr>
              <a:tr h="349974">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b"/>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b"/>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Ghana</a:t>
                      </a:r>
                    </a:p>
                  </a:txBody>
                  <a:tcPr marL="9525" marR="9525" marT="9525" marB="0">
                    <a:lnL>
                      <a:noFill/>
                    </a:lnL>
                    <a:lnR>
                      <a:noFill/>
                    </a:lnR>
                    <a:lnT>
                      <a:noFill/>
                    </a:lnT>
                    <a:lnB>
                      <a:noFill/>
                    </a:lnB>
                  </a:tcPr>
                </a:tc>
                <a:tc>
                  <a:txBody>
                    <a:bodyPr/>
                    <a:lstStyle/>
                    <a:p>
                      <a:pPr algn="l" fontAlgn="t"/>
                      <a:r>
                        <a:rPr lang="en-GB" sz="1600" b="0" i="0" u="none" strike="noStrike">
                          <a:solidFill>
                            <a:srgbClr val="000000"/>
                          </a:solidFill>
                          <a:effectLst/>
                          <a:latin typeface="Calibri" panose="020F0502020204030204" pitchFamily="34" charset="0"/>
                        </a:rPr>
                        <a:t>Bosai</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800kt in </a:t>
                      </a:r>
                      <a:r>
                        <a:rPr lang="en-GB" sz="1600" b="0" i="0" u="none" strike="noStrike" dirty="0" smtClean="0">
                          <a:solidFill>
                            <a:srgbClr val="000000"/>
                          </a:solidFill>
                          <a:effectLst/>
                          <a:latin typeface="Calibri" panose="020F0502020204030204" pitchFamily="34" charset="0"/>
                        </a:rPr>
                        <a:t>2014.</a:t>
                      </a:r>
                      <a:r>
                        <a:rPr lang="en-GB" sz="1600" b="0" i="0" u="none" strike="noStrike" baseline="0" dirty="0" smtClean="0">
                          <a:solidFill>
                            <a:srgbClr val="000000"/>
                          </a:solidFill>
                          <a:effectLst/>
                          <a:latin typeface="Calibri" panose="020F0502020204030204" pitchFamily="34" charset="0"/>
                        </a:rPr>
                        <a:t>  Capacity nearer 3Mt?</a:t>
                      </a:r>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Fiji</a:t>
                      </a:r>
                    </a:p>
                  </a:txBody>
                  <a:tcPr marL="9525" marR="9525" marT="9525" marB="0">
                    <a:lnL>
                      <a:noFill/>
                    </a:lnL>
                    <a:lnR>
                      <a:noFill/>
                    </a:lnR>
                    <a:lnT>
                      <a:noFill/>
                    </a:lnT>
                    <a:lnB>
                      <a:noFill/>
                    </a:lnB>
                  </a:tcPr>
                </a:tc>
                <a:tc>
                  <a:txBody>
                    <a:bodyPr/>
                    <a:lstStyle/>
                    <a:p>
                      <a:pPr algn="l" fontAlgn="t"/>
                      <a:r>
                        <a:rPr lang="en-GB" sz="1600" b="0" i="0" u="none" strike="noStrike">
                          <a:solidFill>
                            <a:srgbClr val="000000"/>
                          </a:solidFill>
                          <a:effectLst/>
                          <a:latin typeface="Calibri" panose="020F0502020204030204" pitchFamily="34" charset="0"/>
                        </a:rPr>
                        <a:t>Xinfa</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375kt in 2014, 1.5Mt 2012-2014.</a:t>
                      </a:r>
                    </a:p>
                  </a:txBody>
                  <a:tcPr marL="9525" marR="9525" marT="9525" marB="0">
                    <a:lnL>
                      <a:noFill/>
                    </a:lnL>
                    <a:lnR>
                      <a:noFill/>
                    </a:lnR>
                    <a:lnT>
                      <a:noFill/>
                    </a:lnT>
                    <a:lnB>
                      <a:noFill/>
                    </a:lnB>
                  </a:tcPr>
                </a:tc>
              </a:tr>
              <a:tr h="623978">
                <a:tc>
                  <a:txBody>
                    <a:bodyPr/>
                    <a:lstStyle/>
                    <a:p>
                      <a:pPr algn="l" fontAlgn="t"/>
                      <a:r>
                        <a:rPr lang="en-GB" sz="1600" b="0" i="0" u="none" strike="noStrike" dirty="0">
                          <a:solidFill>
                            <a:srgbClr val="000000"/>
                          </a:solidFill>
                          <a:effectLst/>
                          <a:latin typeface="Calibri" panose="020F0502020204030204" pitchFamily="34" charset="0"/>
                        </a:rPr>
                        <a:t>Malaysia</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Tanah </a:t>
                      </a:r>
                      <a:r>
                        <a:rPr lang="en-GB" sz="1600" b="0" i="0" u="none" strike="noStrike" dirty="0" err="1">
                          <a:solidFill>
                            <a:srgbClr val="000000"/>
                          </a:solidFill>
                          <a:effectLst/>
                          <a:latin typeface="Calibri" panose="020F0502020204030204" pitchFamily="34" charset="0"/>
                        </a:rPr>
                        <a:t>Makumur’s</a:t>
                      </a:r>
                      <a:r>
                        <a:rPr lang="en-GB" sz="1600" b="0" i="0" u="none" strike="noStrike" dirty="0">
                          <a:solidFill>
                            <a:srgbClr val="000000"/>
                          </a:solidFill>
                          <a:effectLst/>
                          <a:latin typeface="Calibri" panose="020F0502020204030204" pitchFamily="34" charset="0"/>
                        </a:rPr>
                        <a:t> </a:t>
                      </a:r>
                      <a:r>
                        <a:rPr lang="en-GB" sz="1600" b="0" i="0" u="none" strike="noStrike" dirty="0" err="1">
                          <a:solidFill>
                            <a:srgbClr val="000000"/>
                          </a:solidFill>
                          <a:effectLst/>
                          <a:latin typeface="Calibri" panose="020F0502020204030204" pitchFamily="34" charset="0"/>
                        </a:rPr>
                        <a:t>Ladang</a:t>
                      </a:r>
                      <a:r>
                        <a:rPr lang="en-GB" sz="1600" b="0" i="0" u="none" strike="noStrike" dirty="0">
                          <a:solidFill>
                            <a:srgbClr val="000000"/>
                          </a:solidFill>
                          <a:effectLst/>
                          <a:latin typeface="Calibri" panose="020F0502020204030204" pitchFamily="34" charset="0"/>
                        </a:rPr>
                        <a:t> Bukit </a:t>
                      </a:r>
                      <a:r>
                        <a:rPr lang="en-GB" sz="1600" b="0" i="0" u="none" strike="noStrike" dirty="0" smtClean="0">
                          <a:solidFill>
                            <a:srgbClr val="000000"/>
                          </a:solidFill>
                          <a:effectLst/>
                          <a:latin typeface="Calibri" panose="020F0502020204030204" pitchFamily="34" charset="0"/>
                        </a:rPr>
                        <a:t>Goh, </a:t>
                      </a:r>
                    </a:p>
                    <a:p>
                      <a:pPr algn="l" fontAlgn="t"/>
                      <a:r>
                        <a:rPr lang="en-GB" sz="1600" b="0" i="0" u="none" strike="noStrike" dirty="0" smtClean="0">
                          <a:solidFill>
                            <a:srgbClr val="000000"/>
                          </a:solidFill>
                          <a:effectLst/>
                          <a:latin typeface="Calibri" panose="020F0502020204030204" pitchFamily="34" charset="0"/>
                        </a:rPr>
                        <a:t>and </a:t>
                      </a:r>
                      <a:r>
                        <a:rPr lang="en-GB" sz="1600" b="0" i="0" u="none" strike="noStrike" dirty="0">
                          <a:solidFill>
                            <a:srgbClr val="000000"/>
                          </a:solidFill>
                          <a:effectLst/>
                          <a:latin typeface="Calibri" panose="020F0502020204030204" pitchFamily="34" charset="0"/>
                        </a:rPr>
                        <a:t>others. </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8MT annualised in December 2014 - 10MT in 2015? 20MT in 2016?  (That would stabilise the stockpile.)</a:t>
                      </a: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Laos</a:t>
                      </a:r>
                    </a:p>
                  </a:txBody>
                  <a:tcPr marL="9525" marR="9525" marT="9525" marB="0">
                    <a:lnL>
                      <a:noFill/>
                    </a:lnL>
                    <a:lnR>
                      <a:noFill/>
                    </a:lnR>
                    <a:lnT>
                      <a:noFill/>
                    </a:lnT>
                    <a:lnB>
                      <a:noFill/>
                    </a:lnB>
                  </a:tcPr>
                </a:tc>
                <a:tc>
                  <a:txBody>
                    <a:bodyPr/>
                    <a:lstStyle/>
                    <a:p>
                      <a:pPr algn="l" fontAlgn="t"/>
                      <a:r>
                        <a:rPr lang="en-GB" sz="1600" b="0" i="0" u="none" strike="noStrike" dirty="0" err="1">
                          <a:solidFill>
                            <a:srgbClr val="000000"/>
                          </a:solidFill>
                          <a:effectLst/>
                          <a:latin typeface="Calibri" panose="020F0502020204030204" pitchFamily="34" charset="0"/>
                        </a:rPr>
                        <a:t>Yunnnan</a:t>
                      </a:r>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GB" sz="1600" b="0" i="0" u="none" strike="noStrike" dirty="0" smtClean="0">
                          <a:solidFill>
                            <a:srgbClr val="000000"/>
                          </a:solidFill>
                          <a:effectLst/>
                          <a:latin typeface="Calibri" panose="020F0502020204030204" pitchFamily="34" charset="0"/>
                        </a:rPr>
                        <a:t>Early days.  Integrated</a:t>
                      </a:r>
                      <a:r>
                        <a:rPr lang="en-GB" sz="1600" b="0" i="0" u="none" strike="noStrike" baseline="0" dirty="0" smtClean="0">
                          <a:solidFill>
                            <a:srgbClr val="000000"/>
                          </a:solidFill>
                          <a:effectLst/>
                          <a:latin typeface="Calibri" panose="020F0502020204030204" pitchFamily="34" charset="0"/>
                        </a:rPr>
                        <a:t> mine-refinery.</a:t>
                      </a:r>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Guinea</a:t>
                      </a:r>
                    </a:p>
                  </a:txBody>
                  <a:tcPr marL="9525" marR="9525" marT="9525" marB="0">
                    <a:lnL>
                      <a:noFill/>
                    </a:lnL>
                    <a:lnR>
                      <a:noFill/>
                    </a:lnR>
                    <a:lnT>
                      <a:noFill/>
                    </a:lnT>
                    <a:lnB>
                      <a:noFill/>
                    </a:lnB>
                  </a:tcPr>
                </a:tc>
                <a:tc>
                  <a:txBody>
                    <a:bodyPr/>
                    <a:lstStyle/>
                    <a:p>
                      <a:pPr algn="l" fontAlgn="t"/>
                      <a:r>
                        <a:rPr lang="en-GB" sz="1600" b="0" i="0" u="none" strike="noStrike">
                          <a:solidFill>
                            <a:srgbClr val="000000"/>
                          </a:solidFill>
                          <a:effectLst/>
                          <a:latin typeface="Calibri" panose="020F0502020204030204" pitchFamily="34" charset="0"/>
                        </a:rPr>
                        <a:t>Hongqiao, others</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Expect other Chinese participation</a:t>
                      </a: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Australia</a:t>
                      </a:r>
                    </a:p>
                  </a:txBody>
                  <a:tcPr marL="9525" marR="9525" marT="9525" marB="0">
                    <a:lnL>
                      <a:noFill/>
                    </a:lnL>
                    <a:lnR>
                      <a:noFill/>
                    </a:lnR>
                    <a:lnT>
                      <a:noFill/>
                    </a:lnT>
                    <a:lnB>
                      <a:noFill/>
                    </a:lnB>
                  </a:tcPr>
                </a:tc>
                <a:tc>
                  <a:txBody>
                    <a:bodyPr/>
                    <a:lstStyle/>
                    <a:p>
                      <a:pPr algn="l" fontAlgn="t"/>
                      <a:r>
                        <a:rPr lang="en-GB" sz="1600" b="0" i="0" u="none" strike="noStrike">
                          <a:solidFill>
                            <a:srgbClr val="000000"/>
                          </a:solidFill>
                          <a:effectLst/>
                          <a:latin typeface="Calibri" panose="020F0502020204030204" pitchFamily="34" charset="0"/>
                        </a:rPr>
                        <a:t>Glencore</a:t>
                      </a:r>
                    </a:p>
                  </a:txBody>
                  <a:tcPr marL="9525" marR="9525" marT="9525" marB="0">
                    <a:lnL>
                      <a:noFill/>
                    </a:lnL>
                    <a:lnR>
                      <a:noFill/>
                    </a:lnR>
                    <a:lnT>
                      <a:noFill/>
                    </a:lnT>
                    <a:lnB>
                      <a:noFill/>
                    </a:lnB>
                  </a:tcPr>
                </a:tc>
                <a:tc>
                  <a:txBody>
                    <a:bodyPr/>
                    <a:lstStyle/>
                    <a:p>
                      <a:pPr algn="l" fontAlgn="t"/>
                      <a:r>
                        <a:rPr lang="en-GB" sz="1600" b="0" i="0" u="none" strike="noStrike" dirty="0" err="1" smtClean="0">
                          <a:solidFill>
                            <a:srgbClr val="000000"/>
                          </a:solidFill>
                          <a:effectLst/>
                          <a:latin typeface="Calibri" panose="020F0502020204030204" pitchFamily="34" charset="0"/>
                        </a:rPr>
                        <a:t>Aurukun</a:t>
                      </a:r>
                      <a:r>
                        <a:rPr lang="en-GB" sz="1600" b="0" i="0" u="none" strike="noStrike" dirty="0" smtClean="0">
                          <a:solidFill>
                            <a:srgbClr val="000000"/>
                          </a:solidFill>
                          <a:effectLst/>
                          <a:latin typeface="Calibri" panose="020F0502020204030204" pitchFamily="34" charset="0"/>
                        </a:rPr>
                        <a:t>, </a:t>
                      </a:r>
                      <a:r>
                        <a:rPr lang="en-GB" sz="1600" b="0" i="0" u="none" strike="noStrike" smtClean="0">
                          <a:solidFill>
                            <a:srgbClr val="000000"/>
                          </a:solidFill>
                          <a:effectLst/>
                          <a:latin typeface="Calibri" panose="020F0502020204030204" pitchFamily="34" charset="0"/>
                        </a:rPr>
                        <a:t>or</a:t>
                      </a:r>
                      <a:r>
                        <a:rPr lang="en-GB" sz="1600" b="0" i="0" u="none" strike="noStrike" baseline="0" smtClean="0">
                          <a:solidFill>
                            <a:srgbClr val="000000"/>
                          </a:solidFill>
                          <a:effectLst/>
                          <a:latin typeface="Calibri" panose="020F0502020204030204" pitchFamily="34" charset="0"/>
                        </a:rPr>
                        <a:t> others</a:t>
                      </a:r>
                      <a:r>
                        <a:rPr lang="en-GB" sz="1600" b="0" i="0" u="none" strike="noStrike" smtClean="0">
                          <a:solidFill>
                            <a:srgbClr val="000000"/>
                          </a:solidFill>
                          <a:effectLst/>
                          <a:latin typeface="Calibri" panose="020F0502020204030204" pitchFamily="34" charset="0"/>
                        </a:rPr>
                        <a:t>, </a:t>
                      </a:r>
                      <a:r>
                        <a:rPr lang="en-GB" sz="1600" b="0" i="0" u="none" strike="noStrike" dirty="0" smtClean="0">
                          <a:solidFill>
                            <a:srgbClr val="000000"/>
                          </a:solidFill>
                          <a:effectLst/>
                          <a:latin typeface="Calibri" panose="020F0502020204030204" pitchFamily="34" charset="0"/>
                        </a:rPr>
                        <a:t>or j-v, maybe.</a:t>
                      </a:r>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r h="349974">
                <a:tc>
                  <a:txBody>
                    <a:bodyPr/>
                    <a:lstStyle/>
                    <a:p>
                      <a:pPr algn="l" fontAlgn="t"/>
                      <a:r>
                        <a:rPr lang="en-GB" sz="1600" b="0" i="0" u="none" strike="noStrike">
                          <a:solidFill>
                            <a:srgbClr val="000000"/>
                          </a:solidFill>
                          <a:effectLst/>
                          <a:latin typeface="Calibri" panose="020F0502020204030204" pitchFamily="34" charset="0"/>
                        </a:rPr>
                        <a:t>Jamaica</a:t>
                      </a:r>
                    </a:p>
                  </a:txBody>
                  <a:tcPr marL="9525" marR="9525" marT="9525" marB="0">
                    <a:lnL>
                      <a:noFill/>
                    </a:lnL>
                    <a:lnR>
                      <a:noFill/>
                    </a:lnR>
                    <a:lnT>
                      <a:noFill/>
                    </a:lnT>
                    <a:lnB>
                      <a:noFill/>
                    </a:lnB>
                  </a:tcPr>
                </a:tc>
                <a:tc>
                  <a:txBody>
                    <a:bodyPr/>
                    <a:lstStyle/>
                    <a:p>
                      <a:pPr algn="l" fontAlgn="t"/>
                      <a:r>
                        <a:rPr lang="en-GB" sz="1600" b="0" i="0" u="none" strike="noStrike" dirty="0">
                          <a:solidFill>
                            <a:srgbClr val="000000"/>
                          </a:solidFill>
                          <a:effectLst/>
                          <a:latin typeface="Calibri" panose="020F0502020204030204" pitchFamily="34" charset="0"/>
                        </a:rPr>
                        <a:t>Nobel</a:t>
                      </a:r>
                    </a:p>
                  </a:txBody>
                  <a:tcPr marL="9525" marR="9525" marT="9525" marB="0">
                    <a:lnL>
                      <a:noFill/>
                    </a:lnL>
                    <a:lnR>
                      <a:noFill/>
                    </a:lnR>
                    <a:lnT>
                      <a:noFill/>
                    </a:lnT>
                    <a:lnB>
                      <a:noFill/>
                    </a:lnB>
                  </a:tcPr>
                </a:tc>
                <a:tc>
                  <a:txBody>
                    <a:bodyPr/>
                    <a:lstStyle/>
                    <a:p>
                      <a:pPr algn="l" fontAlgn="t"/>
                      <a:r>
                        <a:rPr lang="en-GB" sz="1600" b="0" i="0" u="none" strike="noStrike" dirty="0" smtClean="0">
                          <a:solidFill>
                            <a:srgbClr val="000000"/>
                          </a:solidFill>
                          <a:effectLst/>
                          <a:latin typeface="Calibri" panose="020F0502020204030204" pitchFamily="34" charset="0"/>
                        </a:rPr>
                        <a:t>Alumina.</a:t>
                      </a:r>
                      <a:endParaRPr lang="en-GB" sz="16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9" name="TextBox 8"/>
          <p:cNvSpPr txBox="1"/>
          <p:nvPr/>
        </p:nvSpPr>
        <p:spPr>
          <a:xfrm>
            <a:off x="1296082" y="6154185"/>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a:t>
            </a:r>
            <a:r>
              <a:rPr lang="en-GB" sz="1400" b="1" dirty="0" smtClean="0">
                <a:solidFill>
                  <a:prstClr val="black"/>
                </a:solidFill>
                <a:latin typeface="Arial" charset="0"/>
                <a:cs typeface="Arial" charset="0"/>
              </a:rPr>
              <a:t>HMEL</a:t>
            </a:r>
            <a:endParaRPr lang="en-GB" sz="1400" b="1" dirty="0">
              <a:solidFill>
                <a:prstClr val="black"/>
              </a:solidFill>
              <a:latin typeface="Arial" charset="0"/>
              <a:cs typeface="Arial" charset="0"/>
            </a:endParaRPr>
          </a:p>
        </p:txBody>
      </p:sp>
    </p:spTree>
    <p:extLst>
      <p:ext uri="{BB962C8B-B14F-4D97-AF65-F5344CB8AC3E}">
        <p14:creationId xmlns:p14="http://schemas.microsoft.com/office/powerpoint/2010/main" val="3928059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0598" y="6160325"/>
            <a:ext cx="3086954"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company </a:t>
            </a:r>
            <a:r>
              <a:rPr lang="en-GB" sz="1400" b="1" dirty="0" smtClean="0">
                <a:solidFill>
                  <a:prstClr val="black"/>
                </a:solidFill>
                <a:latin typeface="Arial" charset="0"/>
                <a:cs typeface="Arial" charset="0"/>
              </a:rPr>
              <a:t>reports, HMEL</a:t>
            </a:r>
            <a:endParaRPr lang="en-GB" sz="1400" b="1" dirty="0">
              <a:solidFill>
                <a:prstClr val="black"/>
              </a:solidFill>
              <a:latin typeface="Arial" charset="0"/>
              <a:cs typeface="Arial" charset="0"/>
            </a:endParaRPr>
          </a:p>
        </p:txBody>
      </p:sp>
      <p:sp>
        <p:nvSpPr>
          <p:cNvPr id="6" name="Title 2"/>
          <p:cNvSpPr>
            <a:spLocks noGrp="1"/>
          </p:cNvSpPr>
          <p:nvPr>
            <p:ph type="title"/>
          </p:nvPr>
        </p:nvSpPr>
        <p:spPr>
          <a:xfrm>
            <a:off x="1355197" y="370114"/>
            <a:ext cx="9367232" cy="1209305"/>
          </a:xfrm>
        </p:spPr>
        <p:txBody>
          <a:bodyPr>
            <a:normAutofit/>
          </a:bodyPr>
          <a:lstStyle/>
          <a:p>
            <a:r>
              <a:rPr lang="en-GB" sz="2800" dirty="0"/>
              <a:t>Metallurgical bauxite </a:t>
            </a:r>
            <a:r>
              <a:rPr lang="en-GB" sz="2800" dirty="0" smtClean="0"/>
              <a:t>output by country </a:t>
            </a:r>
            <a:r>
              <a:rPr lang="en-GB" sz="2800" dirty="0"/>
              <a:t>2013 and </a:t>
            </a:r>
            <a:r>
              <a:rPr lang="en-GB" sz="2800" dirty="0" smtClean="0"/>
              <a:t>2014</a:t>
            </a:r>
            <a:br>
              <a:rPr lang="en-GB" sz="2800" dirty="0" smtClean="0"/>
            </a:br>
            <a:endParaRPr lang="en-GB" sz="2800" dirty="0">
              <a:solidFill>
                <a:srgbClr val="FF0000"/>
              </a:solidFill>
            </a:endParaRPr>
          </a:p>
        </p:txBody>
      </p:sp>
      <p:pic>
        <p:nvPicPr>
          <p:cNvPr id="2" name="Picture 1"/>
          <p:cNvPicPr>
            <a:picLocks noChangeAspect="1"/>
          </p:cNvPicPr>
          <p:nvPr/>
        </p:nvPicPr>
        <p:blipFill>
          <a:blip r:embed="rId3"/>
          <a:stretch>
            <a:fillRect/>
          </a:stretch>
        </p:blipFill>
        <p:spPr>
          <a:xfrm>
            <a:off x="1670598" y="1298090"/>
            <a:ext cx="8461981" cy="4554107"/>
          </a:xfrm>
          <a:prstGeom prst="rect">
            <a:avLst/>
          </a:prstGeom>
        </p:spPr>
      </p:pic>
    </p:spTree>
    <p:extLst>
      <p:ext uri="{BB962C8B-B14F-4D97-AF65-F5344CB8AC3E}">
        <p14:creationId xmlns:p14="http://schemas.microsoft.com/office/powerpoint/2010/main" val="1200647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63782" y="415636"/>
            <a:ext cx="10307782" cy="914400"/>
          </a:xfrm>
        </p:spPr>
        <p:txBody>
          <a:bodyPr>
            <a:noAutofit/>
          </a:bodyPr>
          <a:lstStyle/>
          <a:p>
            <a:r>
              <a:rPr lang="en-GB" sz="2800" dirty="0"/>
              <a:t>Increasing the mismatch between reserves and </a:t>
            </a:r>
            <a:r>
              <a:rPr lang="en-GB" sz="2800" dirty="0" smtClean="0"/>
              <a:t>production</a:t>
            </a:r>
            <a:endParaRPr lang="en-GB" sz="2800" dirty="0">
              <a:solidFill>
                <a:srgbClr val="FF0000"/>
              </a:solidFill>
            </a:endParaRPr>
          </a:p>
        </p:txBody>
      </p:sp>
      <p:sp>
        <p:nvSpPr>
          <p:cNvPr id="5" name="TextBox 4"/>
          <p:cNvSpPr txBox="1"/>
          <p:nvPr/>
        </p:nvSpPr>
        <p:spPr>
          <a:xfrm>
            <a:off x="1299583" y="6117094"/>
            <a:ext cx="4366711"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a:t>
            </a:r>
            <a:r>
              <a:rPr lang="en-GB" sz="1400" b="1" dirty="0" smtClean="0">
                <a:solidFill>
                  <a:prstClr val="black"/>
                </a:solidFill>
                <a:latin typeface="Arial" charset="0"/>
                <a:cs typeface="Arial" charset="0"/>
              </a:rPr>
              <a:t>HMEL</a:t>
            </a:r>
            <a:endParaRPr lang="en-GB" sz="1400" b="1" dirty="0">
              <a:solidFill>
                <a:prstClr val="black"/>
              </a:solidFill>
              <a:latin typeface="Arial" charset="0"/>
              <a:cs typeface="Arial" charset="0"/>
            </a:endParaRPr>
          </a:p>
        </p:txBody>
      </p:sp>
      <p:pic>
        <p:nvPicPr>
          <p:cNvPr id="7" name="Picture 6"/>
          <p:cNvPicPr>
            <a:picLocks noChangeAspect="1"/>
          </p:cNvPicPr>
          <p:nvPr/>
        </p:nvPicPr>
        <p:blipFill>
          <a:blip r:embed="rId3"/>
          <a:stretch>
            <a:fillRect/>
          </a:stretch>
        </p:blipFill>
        <p:spPr>
          <a:xfrm>
            <a:off x="1660547" y="1238596"/>
            <a:ext cx="7785267" cy="4688230"/>
          </a:xfrm>
          <a:prstGeom prst="rect">
            <a:avLst/>
          </a:prstGeom>
        </p:spPr>
      </p:pic>
    </p:spTree>
    <p:extLst>
      <p:ext uri="{BB962C8B-B14F-4D97-AF65-F5344CB8AC3E}">
        <p14:creationId xmlns:p14="http://schemas.microsoft.com/office/powerpoint/2010/main" val="224720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44164" y="335385"/>
            <a:ext cx="8149988" cy="1559769"/>
          </a:xfrm>
        </p:spPr>
        <p:txBody>
          <a:bodyPr>
            <a:normAutofit/>
          </a:bodyPr>
          <a:lstStyle/>
          <a:p>
            <a:r>
              <a:rPr lang="en-GB" sz="2800" dirty="0" smtClean="0"/>
              <a:t>Regional bauxite balances</a:t>
            </a:r>
            <a:r>
              <a:rPr lang="en-GB" sz="2800" dirty="0"/>
              <a:t>, </a:t>
            </a:r>
            <a:r>
              <a:rPr lang="en-GB" sz="2800" dirty="0" smtClean="0"/>
              <a:t>2013 and 2014</a:t>
            </a:r>
            <a:endParaRPr lang="en-GB" sz="2800" dirty="0"/>
          </a:p>
        </p:txBody>
      </p:sp>
      <p:sp>
        <p:nvSpPr>
          <p:cNvPr id="5" name="TextBox 4"/>
          <p:cNvSpPr txBox="1"/>
          <p:nvPr/>
        </p:nvSpPr>
        <p:spPr>
          <a:xfrm>
            <a:off x="1296082" y="6154185"/>
            <a:ext cx="2836558" cy="307777"/>
          </a:xfrm>
          <a:prstGeom prst="rect">
            <a:avLst/>
          </a:prstGeom>
          <a:noFill/>
        </p:spPr>
        <p:txBody>
          <a:bodyPr wrap="square" rtlCol="0">
            <a:spAutoFit/>
          </a:bodyPr>
          <a:lstStyle/>
          <a:p>
            <a:pPr fontAlgn="base">
              <a:spcBef>
                <a:spcPct val="0"/>
              </a:spcBef>
              <a:spcAft>
                <a:spcPct val="0"/>
              </a:spcAft>
            </a:pPr>
            <a:r>
              <a:rPr lang="en-GB" sz="1400" b="1" dirty="0">
                <a:solidFill>
                  <a:prstClr val="black"/>
                </a:solidFill>
                <a:latin typeface="Arial" charset="0"/>
                <a:cs typeface="Arial" charset="0"/>
              </a:rPr>
              <a:t>Source: </a:t>
            </a:r>
            <a:r>
              <a:rPr lang="en-GB" sz="1400" b="1" dirty="0" smtClean="0">
                <a:solidFill>
                  <a:prstClr val="black"/>
                </a:solidFill>
                <a:latin typeface="Arial" charset="0"/>
                <a:cs typeface="Arial" charset="0"/>
              </a:rPr>
              <a:t>HMEL</a:t>
            </a:r>
            <a:endParaRPr lang="en-GB" sz="1400" b="1" dirty="0">
              <a:solidFill>
                <a:prstClr val="black"/>
              </a:solidFill>
              <a:latin typeface="Arial" charset="0"/>
              <a:cs typeface="Arial" charset="0"/>
            </a:endParaRPr>
          </a:p>
        </p:txBody>
      </p:sp>
      <p:pic>
        <p:nvPicPr>
          <p:cNvPr id="7" name="Picture 6"/>
          <p:cNvPicPr>
            <a:picLocks noChangeAspect="1"/>
          </p:cNvPicPr>
          <p:nvPr/>
        </p:nvPicPr>
        <p:blipFill>
          <a:blip r:embed="rId3"/>
          <a:stretch>
            <a:fillRect/>
          </a:stretch>
        </p:blipFill>
        <p:spPr>
          <a:xfrm>
            <a:off x="1425682" y="1334516"/>
            <a:ext cx="8115448" cy="4660899"/>
          </a:xfrm>
          <a:prstGeom prst="rect">
            <a:avLst/>
          </a:prstGeom>
        </p:spPr>
      </p:pic>
    </p:spTree>
    <p:extLst>
      <p:ext uri="{BB962C8B-B14F-4D97-AF65-F5344CB8AC3E}">
        <p14:creationId xmlns:p14="http://schemas.microsoft.com/office/powerpoint/2010/main" val="2631832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mond Project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738</Words>
  <Application>Microsoft Office PowerPoint</Application>
  <PresentationFormat>Widescreen</PresentationFormat>
  <Paragraphs>141</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ＭＳ Ｐゴシック</vt:lpstr>
      <vt:lpstr>Arial</vt:lpstr>
      <vt:lpstr>Calibri</vt:lpstr>
      <vt:lpstr>Goudy Old Style</vt:lpstr>
      <vt:lpstr>Monotype Sorts</vt:lpstr>
      <vt:lpstr>Wingdings</vt:lpstr>
      <vt:lpstr>Wingdings 2</vt:lpstr>
      <vt:lpstr>Diamond Project Presentation</vt:lpstr>
      <vt:lpstr>Office Theme</vt:lpstr>
      <vt:lpstr>   Martin Haller, Haller Metals Economics Limited   </vt:lpstr>
      <vt:lpstr>Disclaimer</vt:lpstr>
      <vt:lpstr>By November 2014, cumulative China bauxite imports since 2005 exceeded 300 MT</vt:lpstr>
      <vt:lpstr>Looking more closely at the ‘others’</vt:lpstr>
      <vt:lpstr>Eyes shift to Malaysia – annualised Chinese bauxite imports</vt:lpstr>
      <vt:lpstr>The search continues … a non-exhaustive list</vt:lpstr>
      <vt:lpstr>Metallurgical bauxite output by country 2013 and 2014 </vt:lpstr>
      <vt:lpstr>Increasing the mismatch between reserves and production</vt:lpstr>
      <vt:lpstr>Regional bauxite balances, 2013 and 2014</vt:lpstr>
      <vt:lpstr>What’s happening to China’s ‘bauxite stockpile’?</vt:lpstr>
      <vt:lpstr>CIF bauxite prices from Australia benefit from weaker freight</vt:lpstr>
      <vt:lpstr>The world’s bauxite ‘reserves’ have increased immensely over the past 70 years – what direction now?</vt:lpstr>
      <vt:lpstr>China’s alumina imports reached a new high (just) in 2014 – but not as a proportion of total demand</vt:lpstr>
      <vt:lpstr>HMEL Details</vt:lpstr>
      <vt:lpstr>Capabilities</vt:lpstr>
      <vt:lpstr>Client List</vt:lpstr>
      <vt:lpstr>Martin Haller CV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  - one year on from the ban</dc:title>
  <dc:creator>Martin Haller</dc:creator>
  <cp:lastModifiedBy>Martin Haller</cp:lastModifiedBy>
  <cp:revision>134</cp:revision>
  <cp:lastPrinted>2015-02-19T09:59:49Z</cp:lastPrinted>
  <dcterms:created xsi:type="dcterms:W3CDTF">2015-01-13T09:20:37Z</dcterms:created>
  <dcterms:modified xsi:type="dcterms:W3CDTF">2016-10-10T09:13:26Z</dcterms:modified>
</cp:coreProperties>
</file>